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1047" r:id="rId2"/>
    <p:sldId id="348" r:id="rId3"/>
    <p:sldId id="1143" r:id="rId4"/>
    <p:sldId id="344" r:id="rId5"/>
    <p:sldId id="311" r:id="rId6"/>
    <p:sldId id="310" r:id="rId7"/>
    <p:sldId id="1145" r:id="rId8"/>
    <p:sldId id="1148" r:id="rId9"/>
    <p:sldId id="1149" r:id="rId10"/>
    <p:sldId id="1147" r:id="rId11"/>
    <p:sldId id="1144" r:id="rId12"/>
    <p:sldId id="1146" r:id="rId13"/>
    <p:sldId id="1150" r:id="rId14"/>
    <p:sldId id="1159" r:id="rId15"/>
    <p:sldId id="1151" r:id="rId16"/>
    <p:sldId id="1156" r:id="rId17"/>
    <p:sldId id="1153" r:id="rId18"/>
    <p:sldId id="1152" r:id="rId19"/>
    <p:sldId id="1154" r:id="rId20"/>
    <p:sldId id="1158" r:id="rId21"/>
    <p:sldId id="1157" r:id="rId22"/>
    <p:sldId id="1155"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330E7B-61AD-434D-A14A-E07588A6908D}" v="1889" dt="2023-01-10T16:49:11.917"/>
    <p1510:client id="{52E1E840-FCDD-E74F-B387-470113C7733A}" v="6492" dt="2023-01-10T07:34:19.320"/>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3" d="100"/>
          <a:sy n="143" d="100"/>
        </p:scale>
        <p:origin x="224" y="40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ICS generally describe non-traditional systems that perform physical work in  industrial processes such as water treatment plants, power stations and nuclear plants. </a:t>
            </a:r>
          </a:p>
          <a:p>
            <a:endParaRPr lang="en-US"/>
          </a:p>
          <a:p>
            <a:r>
              <a:rPr lang="en-US"/>
              <a:t>In contrasts to  (IT) applications ICS are Cyber-Physical Systems and used in operational technology applications. (or OT) </a:t>
            </a:r>
          </a:p>
          <a:p>
            <a:endParaRPr lang="en-US"/>
          </a:p>
          <a:p>
            <a:r>
              <a:rPr lang="en-US"/>
              <a:t>In the field, programmable logic controllers (or PLC) continuously read sensor values and used that to drive actuators.</a:t>
            </a:r>
          </a:p>
          <a:p>
            <a:endParaRPr lang="en-US"/>
          </a:p>
          <a:p>
            <a:r>
              <a:rPr lang="en-US"/>
              <a:t>In ICS control centers, Supervisory Control and Data Acquisitions systems (or SCADA) read physical measurements from devices, and if needed send out control commands to the devices.</a:t>
            </a:r>
          </a:p>
          <a:p>
            <a:r>
              <a:rPr lang="en-US"/>
              <a:t>Operators can also use SCADA human machine interfaces or HMI to manually operate devices.</a:t>
            </a:r>
          </a:p>
          <a:p>
            <a:endParaRPr lang="en-US"/>
          </a:p>
          <a:p>
            <a:r>
              <a:rPr lang="en-US"/>
              <a:t>SCADA run special software programs to guide a physical process to achieving its setpoint goal. This is known as process-control</a:t>
            </a:r>
          </a:p>
          <a:p>
            <a:endParaRPr lang="en-US"/>
          </a:p>
          <a:p>
            <a:r>
              <a:rPr lang="en-US"/>
              <a:t>On the slide, I show our SCADA, PLCs, sensor and actuators are deployed on the network. </a:t>
            </a:r>
          </a:p>
          <a:p>
            <a:endParaRPr lang="en-US"/>
          </a:p>
          <a:p>
            <a:r>
              <a:rPr lang="en-US"/>
              <a:t>1:07</a:t>
            </a:r>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11304434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2051534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13</a:t>
            </a:fld>
            <a:endParaRPr lang="en-US"/>
          </a:p>
        </p:txBody>
      </p:sp>
    </p:spTree>
    <p:extLst>
      <p:ext uri="{BB962C8B-B14F-4D97-AF65-F5344CB8AC3E}">
        <p14:creationId xmlns:p14="http://schemas.microsoft.com/office/powerpoint/2010/main" val="614517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14</a:t>
            </a:fld>
            <a:endParaRPr lang="en-US"/>
          </a:p>
        </p:txBody>
      </p:sp>
    </p:spTree>
    <p:extLst>
      <p:ext uri="{BB962C8B-B14F-4D97-AF65-F5344CB8AC3E}">
        <p14:creationId xmlns:p14="http://schemas.microsoft.com/office/powerpoint/2010/main" val="21283204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15</a:t>
            </a:fld>
            <a:endParaRPr lang="en-US"/>
          </a:p>
        </p:txBody>
      </p:sp>
    </p:spTree>
    <p:extLst>
      <p:ext uri="{BB962C8B-B14F-4D97-AF65-F5344CB8AC3E}">
        <p14:creationId xmlns:p14="http://schemas.microsoft.com/office/powerpoint/2010/main" val="3592735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16</a:t>
            </a:fld>
            <a:endParaRPr lang="en-US"/>
          </a:p>
        </p:txBody>
      </p:sp>
    </p:spTree>
    <p:extLst>
      <p:ext uri="{BB962C8B-B14F-4D97-AF65-F5344CB8AC3E}">
        <p14:creationId xmlns:p14="http://schemas.microsoft.com/office/powerpoint/2010/main" val="8480993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17</a:t>
            </a:fld>
            <a:endParaRPr lang="en-US"/>
          </a:p>
        </p:txBody>
      </p:sp>
    </p:spTree>
    <p:extLst>
      <p:ext uri="{BB962C8B-B14F-4D97-AF65-F5344CB8AC3E}">
        <p14:creationId xmlns:p14="http://schemas.microsoft.com/office/powerpoint/2010/main" val="27858397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18</a:t>
            </a:fld>
            <a:endParaRPr lang="en-US"/>
          </a:p>
        </p:txBody>
      </p:sp>
    </p:spTree>
    <p:extLst>
      <p:ext uri="{BB962C8B-B14F-4D97-AF65-F5344CB8AC3E}">
        <p14:creationId xmlns:p14="http://schemas.microsoft.com/office/powerpoint/2010/main" val="2035131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19</a:t>
            </a:fld>
            <a:endParaRPr lang="en-US"/>
          </a:p>
        </p:txBody>
      </p:sp>
    </p:spTree>
    <p:extLst>
      <p:ext uri="{BB962C8B-B14F-4D97-AF65-F5344CB8AC3E}">
        <p14:creationId xmlns:p14="http://schemas.microsoft.com/office/powerpoint/2010/main" val="5318233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20</a:t>
            </a:fld>
            <a:endParaRPr lang="en-US"/>
          </a:p>
        </p:txBody>
      </p:sp>
    </p:spTree>
    <p:extLst>
      <p:ext uri="{BB962C8B-B14F-4D97-AF65-F5344CB8AC3E}">
        <p14:creationId xmlns:p14="http://schemas.microsoft.com/office/powerpoint/2010/main" val="16673851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ICS generally describe non-traditional systems that perform physical work in  industrial processes such as water treatment plants, power stations and nuclear plants. </a:t>
            </a:r>
          </a:p>
          <a:p>
            <a:endParaRPr lang="en-US"/>
          </a:p>
          <a:p>
            <a:r>
              <a:rPr lang="en-US"/>
              <a:t>In contrasts to  (IT) applications ICS are Cyber-Physical Systems and used in operational technology applications. (or OT) </a:t>
            </a:r>
          </a:p>
          <a:p>
            <a:endParaRPr lang="en-US"/>
          </a:p>
          <a:p>
            <a:r>
              <a:rPr lang="en-US"/>
              <a:t>In the field, programmable logic controllers (or PLC) continuously read sensor values and used that to drive actuators.</a:t>
            </a:r>
          </a:p>
          <a:p>
            <a:endParaRPr lang="en-US"/>
          </a:p>
          <a:p>
            <a:r>
              <a:rPr lang="en-US"/>
              <a:t>In ICS control centers, Supervisory Control and Data Acquisitions systems (or SCADA) read physical measurements from devices, and if needed send out control commands to the devices.</a:t>
            </a:r>
          </a:p>
          <a:p>
            <a:r>
              <a:rPr lang="en-US"/>
              <a:t>Operators can also use SCADA human machine interfaces or HMI to manually operate devices.</a:t>
            </a:r>
          </a:p>
          <a:p>
            <a:endParaRPr lang="en-US"/>
          </a:p>
          <a:p>
            <a:r>
              <a:rPr lang="en-US"/>
              <a:t>SCADA run special software programs to guide a physical process to achieving its setpoint goal. This is known as process-control</a:t>
            </a:r>
          </a:p>
          <a:p>
            <a:endParaRPr lang="en-US"/>
          </a:p>
          <a:p>
            <a:r>
              <a:rPr lang="en-US"/>
              <a:t>On the slide, I show our SCADA, PLCs, sensor and actuators are deployed on the network. </a:t>
            </a:r>
          </a:p>
          <a:p>
            <a:endParaRPr lang="en-US"/>
          </a:p>
          <a:p>
            <a:r>
              <a:rPr lang="en-US"/>
              <a:t>1:07</a:t>
            </a:r>
          </a:p>
        </p:txBody>
      </p:sp>
      <p:sp>
        <p:nvSpPr>
          <p:cNvPr id="4" name="Slide Number Placeholder 3"/>
          <p:cNvSpPr>
            <a:spLocks noGrp="1"/>
          </p:cNvSpPr>
          <p:nvPr>
            <p:ph type="sldNum" sz="quarter" idx="5"/>
          </p:nvPr>
        </p:nvSpPr>
        <p:spPr/>
        <p:txBody>
          <a:bodyPr/>
          <a:lstStyle/>
          <a:p>
            <a:fld id="{7AA5D7CC-4584-7D4D-9AC5-26861B0A276E}" type="slidenum">
              <a:rPr lang="en-US" smtClean="0"/>
              <a:t>3</a:t>
            </a:fld>
            <a:endParaRPr lang="en-US"/>
          </a:p>
        </p:txBody>
      </p:sp>
    </p:spTree>
    <p:extLst>
      <p:ext uri="{BB962C8B-B14F-4D97-AF65-F5344CB8AC3E}">
        <p14:creationId xmlns:p14="http://schemas.microsoft.com/office/powerpoint/2010/main" val="38023328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21</a:t>
            </a:fld>
            <a:endParaRPr lang="en-US"/>
          </a:p>
        </p:txBody>
      </p:sp>
    </p:spTree>
    <p:extLst>
      <p:ext uri="{BB962C8B-B14F-4D97-AF65-F5344CB8AC3E}">
        <p14:creationId xmlns:p14="http://schemas.microsoft.com/office/powerpoint/2010/main" val="38507457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22</a:t>
            </a:fld>
            <a:endParaRPr lang="en-US"/>
          </a:p>
        </p:txBody>
      </p:sp>
    </p:spTree>
    <p:extLst>
      <p:ext uri="{BB962C8B-B14F-4D97-AF65-F5344CB8AC3E}">
        <p14:creationId xmlns:p14="http://schemas.microsoft.com/office/powerpoint/2010/main" val="13607365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Traditionally, ICS is air-gapped, but not anymore because SCADA now connects to the IT network. This makes them vulnerable to cyber infections, which can come from files inputs, network, and malicious programs. </a:t>
            </a:r>
          </a:p>
          <a:p>
            <a:endParaRPr lang="en-US"/>
          </a:p>
          <a:p>
            <a:r>
              <a:rPr lang="en-US"/>
              <a:t>SCADA works by responding to events in the plant, and send out control commands. For example, in the power grid, SCADA systems send setpoints controls to generators to optimize power flow. Unfortunately, attackers, after infecting a SCADA hosts , can send attack commands to disrupt physical processes.</a:t>
            </a:r>
          </a:p>
          <a:p>
            <a:endParaRPr lang="en-US"/>
          </a:p>
          <a:p>
            <a:r>
              <a:rPr lang="en-US"/>
              <a:t>35 sec</a:t>
            </a:r>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19421660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The vast majority of past ICS attacks were launched from infected SCADA hosts. Just show case some  examples, in 2010, a malware called Stuxnet infected Siemens SCADA host in the Iran Nuclear plants, and reprogrammed PLCs to damage a total of 900 centrifuges over several months. In 2016, another malware, Industroyer Infected SCADA systems in the Ukrainian power grid, and </a:t>
            </a:r>
            <a:r>
              <a:rPr lang="en-US" err="1"/>
              <a:t>disruptec</a:t>
            </a:r>
            <a:r>
              <a:rPr lang="en-US"/>
              <a:t>  circuit breakers, which caused blackouts. As recent as 2021, a attacker used the HMI in the city of Oldsmar, FL, to send command to poison the water treatment processes of the city. </a:t>
            </a:r>
          </a:p>
          <a:p>
            <a:endParaRPr lang="en-US"/>
          </a:p>
          <a:p>
            <a:r>
              <a:rPr lang="en-US"/>
              <a:t>Modern attacks, such as the 2 above, are semantic-based, what that means  is that they can maintain normal host and network conditions, which disrupting the processes. </a:t>
            </a:r>
          </a:p>
          <a:p>
            <a:r>
              <a:rPr lang="en-US"/>
              <a:t>43 sec</a:t>
            </a:r>
          </a:p>
        </p:txBody>
      </p:sp>
      <p:sp>
        <p:nvSpPr>
          <p:cNvPr id="4" name="Slide Number Placeholder 3"/>
          <p:cNvSpPr>
            <a:spLocks noGrp="1"/>
          </p:cNvSpPr>
          <p:nvPr>
            <p:ph type="sldNum" sz="quarter" idx="5"/>
          </p:nvPr>
        </p:nvSpPr>
        <p:spPr/>
        <p:txBody>
          <a:bodyPr/>
          <a:lstStyle/>
          <a:p>
            <a:fld id="{7AA5D7CC-4584-7D4D-9AC5-26861B0A276E}" type="slidenum">
              <a:rPr lang="en-US" smtClean="0"/>
              <a:t>5</a:t>
            </a:fld>
            <a:endParaRPr lang="en-US"/>
          </a:p>
        </p:txBody>
      </p:sp>
    </p:spTree>
    <p:extLst>
      <p:ext uri="{BB962C8B-B14F-4D97-AF65-F5344CB8AC3E}">
        <p14:creationId xmlns:p14="http://schemas.microsoft.com/office/powerpoint/2010/main" val="13838609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6</a:t>
            </a:fld>
            <a:endParaRPr lang="en-US"/>
          </a:p>
        </p:txBody>
      </p:sp>
    </p:spTree>
    <p:extLst>
      <p:ext uri="{BB962C8B-B14F-4D97-AF65-F5344CB8AC3E}">
        <p14:creationId xmlns:p14="http://schemas.microsoft.com/office/powerpoint/2010/main" val="2233364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3639109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18065747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1644563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10</a:t>
            </a:fld>
            <a:endParaRPr lang="en-US"/>
          </a:p>
        </p:txBody>
      </p:sp>
    </p:spTree>
    <p:extLst>
      <p:ext uri="{BB962C8B-B14F-4D97-AF65-F5344CB8AC3E}">
        <p14:creationId xmlns:p14="http://schemas.microsoft.com/office/powerpoint/2010/main" val="1149458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877785A-B96A-0547-A3E3-3A074B2DDB72}" type="datetime1">
              <a:rPr lang="en-US" altLang="zh-CN" smtClean="0"/>
              <a:t>2/15/23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4F15E4D3-7AB7-474B-A69D-B3AD6854B945}" type="datetime1">
              <a:rPr lang="en-US" altLang="zh-CN" smtClean="0"/>
              <a:t>2/15/23</a:t>
            </a:fld>
            <a:endParaRPr lang="zh-CN" altLang="en-US"/>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AEF51ACA-321B-FF4C-8D2A-4F0B79848029}" type="datetime1">
              <a:rPr lang="en-US" smtClean="0"/>
              <a:t>2/15/23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55F7F0C-FB9F-BA41-84E3-07C69D2FD31B}" type="datetime1">
              <a:rPr lang="en-US" altLang="zh-CN" smtClean="0"/>
              <a:t>2/15/23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6.sv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6.png"/><Relationship Id="rId11" Type="http://schemas.openxmlformats.org/officeDocument/2006/relationships/image" Target="../media/image5.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svg"/><Relationship Id="rId3" Type="http://schemas.openxmlformats.org/officeDocument/2006/relationships/image" Target="../media/image5.png"/><Relationship Id="rId7" Type="http://schemas.openxmlformats.org/officeDocument/2006/relationships/image" Target="../media/image42.png"/><Relationship Id="rId12"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41.png"/><Relationship Id="rId11" Type="http://schemas.openxmlformats.org/officeDocument/2006/relationships/image" Target="../media/image46.svg"/><Relationship Id="rId5" Type="http://schemas.openxmlformats.org/officeDocument/2006/relationships/image" Target="../media/image26.png"/><Relationship Id="rId10" Type="http://schemas.openxmlformats.org/officeDocument/2006/relationships/image" Target="../media/image45.png"/><Relationship Id="rId4" Type="http://schemas.openxmlformats.org/officeDocument/2006/relationships/image" Target="../media/image6.sv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18.emf"/><Relationship Id="rId9" Type="http://schemas.openxmlformats.org/officeDocument/2006/relationships/image" Target="../media/image51.png"/></Relationships>
</file>

<file path=ppt/slides/_rels/slide1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61.svg"/><Relationship Id="rId3" Type="http://schemas.openxmlformats.org/officeDocument/2006/relationships/image" Target="../media/image5.png"/><Relationship Id="rId7" Type="http://schemas.openxmlformats.org/officeDocument/2006/relationships/image" Target="../media/image44.svg"/><Relationship Id="rId12" Type="http://schemas.openxmlformats.org/officeDocument/2006/relationships/image" Target="../media/image60.png"/><Relationship Id="rId17" Type="http://schemas.openxmlformats.org/officeDocument/2006/relationships/image" Target="../media/image18.emf"/><Relationship Id="rId2" Type="http://schemas.openxmlformats.org/officeDocument/2006/relationships/notesSlide" Target="../notesSlides/notesSlide18.xml"/><Relationship Id="rId16" Type="http://schemas.openxmlformats.org/officeDocument/2006/relationships/image" Target="../media/image62.png"/><Relationship Id="rId1" Type="http://schemas.openxmlformats.org/officeDocument/2006/relationships/slideLayout" Target="../slideLayouts/slideLayout3.xml"/><Relationship Id="rId6" Type="http://schemas.openxmlformats.org/officeDocument/2006/relationships/image" Target="../media/image43.png"/><Relationship Id="rId11" Type="http://schemas.openxmlformats.org/officeDocument/2006/relationships/image" Target="../media/image59.svg"/><Relationship Id="rId5" Type="http://schemas.openxmlformats.org/officeDocument/2006/relationships/hyperlink" Target="https://github.com/ScadaBR/ScadaBR" TargetMode="External"/><Relationship Id="rId15" Type="http://schemas.openxmlformats.org/officeDocument/2006/relationships/image" Target="../media/image48.svg"/><Relationship Id="rId10" Type="http://schemas.openxmlformats.org/officeDocument/2006/relationships/image" Target="../media/image58.png"/><Relationship Id="rId4" Type="http://schemas.openxmlformats.org/officeDocument/2006/relationships/image" Target="../media/image6.svg"/><Relationship Id="rId9" Type="http://schemas.openxmlformats.org/officeDocument/2006/relationships/image" Target="../media/image46.svg"/><Relationship Id="rId14" Type="http://schemas.openxmlformats.org/officeDocument/2006/relationships/image" Target="../media/image47.png"/></Relationships>
</file>

<file path=ppt/slides/_rels/slide2.xml.rels><?xml version="1.0" encoding="UTF-8" standalone="yes"?>
<Relationships xmlns="http://schemas.openxmlformats.org/package/2006/relationships"><Relationship Id="rId8" Type="http://schemas.openxmlformats.org/officeDocument/2006/relationships/image" Target="../media/image2.jpeg"/><Relationship Id="rId13" Type="http://schemas.openxmlformats.org/officeDocument/2006/relationships/image" Target="../media/image6.svg"/><Relationship Id="rId3" Type="http://schemas.openxmlformats.org/officeDocument/2006/relationships/image" Target="../media/image7.png"/><Relationship Id="rId7" Type="http://schemas.openxmlformats.org/officeDocument/2006/relationships/image" Target="../media/image11.jpeg"/><Relationship Id="rId12"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0.jpeg"/><Relationship Id="rId11" Type="http://schemas.openxmlformats.org/officeDocument/2006/relationships/image" Target="../media/image14.png"/><Relationship Id="rId5" Type="http://schemas.openxmlformats.org/officeDocument/2006/relationships/image" Target="../media/image9.jpeg"/><Relationship Id="rId10" Type="http://schemas.openxmlformats.org/officeDocument/2006/relationships/image" Target="../media/image13.jpeg"/><Relationship Id="rId4" Type="http://schemas.openxmlformats.org/officeDocument/2006/relationships/image" Target="../media/image8.jpeg"/><Relationship Id="rId9" Type="http://schemas.openxmlformats.org/officeDocument/2006/relationships/image" Target="../media/image12.jpeg"/></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18.emf"/></Relationships>
</file>

<file path=ppt/slides/_rels/slide2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image" Target="../media/image12.jpeg"/><Relationship Id="rId7"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6.svg"/><Relationship Id="rId4" Type="http://schemas.openxmlformats.org/officeDocument/2006/relationships/image" Target="../media/image13.jpeg"/><Relationship Id="rId9"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7.png"/><Relationship Id="rId7" Type="http://schemas.openxmlformats.org/officeDocument/2006/relationships/image" Target="../media/image20.svg"/><Relationship Id="rId12" Type="http://schemas.openxmlformats.org/officeDocument/2006/relationships/image" Target="../media/image6.sv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png"/><Relationship Id="rId11" Type="http://schemas.openxmlformats.org/officeDocument/2006/relationships/image" Target="../media/image5.png"/><Relationship Id="rId5" Type="http://schemas.openxmlformats.org/officeDocument/2006/relationships/image" Target="../media/image3.jpeg"/><Relationship Id="rId10" Type="http://schemas.openxmlformats.org/officeDocument/2006/relationships/image" Target="../media/image22.svg"/><Relationship Id="rId4" Type="http://schemas.openxmlformats.org/officeDocument/2006/relationships/image" Target="../media/image4.jpe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99398BD4-F7E7-4BF6-27F2-A5E20AC99183}"/>
              </a:ext>
            </a:extLst>
          </p:cNvPr>
          <p:cNvSpPr txBox="1">
            <a:spLocks/>
          </p:cNvSpPr>
          <p:nvPr/>
        </p:nvSpPr>
        <p:spPr>
          <a:xfrm>
            <a:off x="1156730" y="908093"/>
            <a:ext cx="10049574" cy="1693148"/>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br>
              <a:rPr lang="en-US" sz="3200" b="1">
                <a:solidFill>
                  <a:srgbClr val="003057"/>
                </a:solidFill>
                <a:latin typeface="Roboto" panose="02000000000000000000" pitchFamily="2" charset="0"/>
                <a:ea typeface="Roboto" panose="02000000000000000000" pitchFamily="2" charset="0"/>
              </a:rPr>
            </a:br>
            <a:r>
              <a:rPr lang="en-US" sz="3600" b="1">
                <a:solidFill>
                  <a:srgbClr val="003057"/>
                </a:solidFill>
                <a:latin typeface="Roboto" panose="02000000000000000000" pitchFamily="2" charset="0"/>
                <a:ea typeface="Roboto" panose="02000000000000000000" pitchFamily="2" charset="0"/>
              </a:rPr>
              <a:t>Using Physics to Corroborate Detected SCADA Host Attacks</a:t>
            </a:r>
            <a:br>
              <a:rPr lang="en-US" sz="3200" b="1">
                <a:solidFill>
                  <a:srgbClr val="003057"/>
                </a:solidFill>
                <a:latin typeface="Roboto" panose="02000000000000000000" pitchFamily="2" charset="0"/>
                <a:ea typeface="Roboto" panose="02000000000000000000" pitchFamily="2" charset="0"/>
              </a:rPr>
            </a:br>
            <a:endParaRPr lang="en-US" sz="3200" b="1">
              <a:solidFill>
                <a:srgbClr val="003057"/>
              </a:solidFill>
              <a:latin typeface="Roboto" panose="02000000000000000000" pitchFamily="2" charset="0"/>
              <a:ea typeface="Roboto" panose="02000000000000000000" pitchFamily="2" charset="0"/>
            </a:endParaRPr>
          </a:p>
        </p:txBody>
      </p:sp>
      <p:sp>
        <p:nvSpPr>
          <p:cNvPr id="8" name="Subtitle 2">
            <a:extLst>
              <a:ext uri="{FF2B5EF4-FFF2-40B4-BE49-F238E27FC236}">
                <a16:creationId xmlns:a16="http://schemas.microsoft.com/office/drawing/2014/main" id="{F103A90A-3BB3-44B9-B0D5-474D90BF4B66}"/>
              </a:ext>
            </a:extLst>
          </p:cNvPr>
          <p:cNvSpPr txBox="1">
            <a:spLocks/>
          </p:cNvSpPr>
          <p:nvPr/>
        </p:nvSpPr>
        <p:spPr>
          <a:xfrm>
            <a:off x="3384429" y="5071971"/>
            <a:ext cx="6621931" cy="133138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200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Moses Ike</a:t>
            </a:r>
          </a:p>
          <a:p>
            <a:pPr marL="0" indent="0" algn="ctr">
              <a:lnSpc>
                <a:spcPct val="100000"/>
              </a:lnSpc>
              <a:spcBef>
                <a:spcPts val="0"/>
              </a:spcBef>
              <a:buNone/>
            </a:pPr>
            <a:r>
              <a:rPr lang="en-US" sz="200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rPr>
              <a:t>Ph.D. Candidate under Prof. Wenke Lee and Prof. Saman Zonouz</a:t>
            </a:r>
          </a:p>
          <a:p>
            <a:pPr marL="0" indent="0" algn="ctr">
              <a:lnSpc>
                <a:spcPct val="100000"/>
              </a:lnSpc>
              <a:spcBef>
                <a:spcPts val="0"/>
              </a:spcBef>
              <a:buNone/>
            </a:pPr>
            <a:r>
              <a:rPr lang="en-US" b="1">
                <a:solidFill>
                  <a:schemeClr val="accent4">
                    <a:lumMod val="50000"/>
                  </a:schemeClr>
                </a:solidFill>
              </a:rPr>
              <a:t>Georgia Institute of Technology</a:t>
            </a:r>
          </a:p>
          <a:p>
            <a:pPr marL="0" indent="0" algn="ctr">
              <a:lnSpc>
                <a:spcPct val="100000"/>
              </a:lnSpc>
              <a:spcBef>
                <a:spcPts val="0"/>
              </a:spcBef>
              <a:buNone/>
            </a:pPr>
            <a:r>
              <a:rPr lang="en-US" sz="2000">
                <a:solidFill>
                  <a:schemeClr val="accent4">
                    <a:lumMod val="50000"/>
                  </a:schemeClr>
                </a:solidFill>
              </a:rPr>
              <a:t>January 10, 2023</a:t>
            </a:r>
            <a:endParaRPr lang="en-US" sz="2000">
              <a:solidFill>
                <a:schemeClr val="accent4">
                  <a:lumMod val="50000"/>
                </a:schemeClr>
              </a:solidFill>
              <a:latin typeface="Roboto" panose="02000000000000000000" pitchFamily="2" charset="0"/>
              <a:ea typeface="Roboto" panose="02000000000000000000" pitchFamily="2" charset="0"/>
              <a:cs typeface="Roboto" panose="02000000000000000000" pitchFamily="2" charset="0"/>
            </a:endParaRPr>
          </a:p>
        </p:txBody>
      </p:sp>
      <p:cxnSp>
        <p:nvCxnSpPr>
          <p:cNvPr id="3" name="Straight Connector 2">
            <a:extLst>
              <a:ext uri="{FF2B5EF4-FFF2-40B4-BE49-F238E27FC236}">
                <a16:creationId xmlns:a16="http://schemas.microsoft.com/office/drawing/2014/main" id="{9D9017AE-D1B1-6CEB-51F9-5B8F02B2A295}"/>
              </a:ext>
            </a:extLst>
          </p:cNvPr>
          <p:cNvCxnSpPr>
            <a:cxnSpLocks/>
          </p:cNvCxnSpPr>
          <p:nvPr/>
        </p:nvCxnSpPr>
        <p:spPr>
          <a:xfrm>
            <a:off x="231913" y="4930722"/>
            <a:ext cx="11728173" cy="0"/>
          </a:xfrm>
          <a:prstGeom prst="line">
            <a:avLst/>
          </a:prstGeom>
          <a:ln w="76200">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pic>
        <p:nvPicPr>
          <p:cNvPr id="4" name="Picture 3">
            <a:extLst>
              <a:ext uri="{FF2B5EF4-FFF2-40B4-BE49-F238E27FC236}">
                <a16:creationId xmlns:a16="http://schemas.microsoft.com/office/drawing/2014/main" id="{A2F96740-962C-EB1B-A73B-6994CCC5D999}"/>
              </a:ext>
            </a:extLst>
          </p:cNvPr>
          <p:cNvPicPr>
            <a:picLocks noChangeAspect="1"/>
          </p:cNvPicPr>
          <p:nvPr/>
        </p:nvPicPr>
        <p:blipFill>
          <a:blip r:embed="rId2"/>
          <a:stretch>
            <a:fillRect/>
          </a:stretch>
        </p:blipFill>
        <p:spPr>
          <a:xfrm>
            <a:off x="7675644" y="2671865"/>
            <a:ext cx="2851883" cy="1897122"/>
          </a:xfrm>
          <a:prstGeom prst="rect">
            <a:avLst/>
          </a:prstGeom>
        </p:spPr>
      </p:pic>
      <p:pic>
        <p:nvPicPr>
          <p:cNvPr id="5" name="Picture 4" descr="A picture containing sky, outdoor, sunset, pylon&#10;&#10;Description automatically generated">
            <a:extLst>
              <a:ext uri="{FF2B5EF4-FFF2-40B4-BE49-F238E27FC236}">
                <a16:creationId xmlns:a16="http://schemas.microsoft.com/office/drawing/2014/main" id="{BD95C6A7-4028-154C-C678-97D3DDE09218}"/>
              </a:ext>
            </a:extLst>
          </p:cNvPr>
          <p:cNvPicPr>
            <a:picLocks noChangeAspect="1"/>
          </p:cNvPicPr>
          <p:nvPr/>
        </p:nvPicPr>
        <p:blipFill>
          <a:blip r:embed="rId3"/>
          <a:stretch>
            <a:fillRect/>
          </a:stretch>
        </p:blipFill>
        <p:spPr>
          <a:xfrm>
            <a:off x="4388965" y="2671870"/>
            <a:ext cx="3286679" cy="1901665"/>
          </a:xfrm>
          <a:prstGeom prst="rect">
            <a:avLst/>
          </a:prstGeom>
        </p:spPr>
      </p:pic>
      <p:pic>
        <p:nvPicPr>
          <p:cNvPr id="6" name="Picture 5" descr="A picture containing smoke, fire, outdoor, steam&#10;&#10;Description automatically generated">
            <a:extLst>
              <a:ext uri="{FF2B5EF4-FFF2-40B4-BE49-F238E27FC236}">
                <a16:creationId xmlns:a16="http://schemas.microsoft.com/office/drawing/2014/main" id="{F682DF70-5C31-C186-FC88-AA3493612C71}"/>
              </a:ext>
            </a:extLst>
          </p:cNvPr>
          <p:cNvPicPr>
            <a:picLocks noChangeAspect="1"/>
          </p:cNvPicPr>
          <p:nvPr/>
        </p:nvPicPr>
        <p:blipFill>
          <a:blip r:embed="rId4"/>
          <a:stretch>
            <a:fillRect/>
          </a:stretch>
        </p:blipFill>
        <p:spPr>
          <a:xfrm>
            <a:off x="1425529" y="2671865"/>
            <a:ext cx="2963436" cy="1901670"/>
          </a:xfrm>
          <a:prstGeom prst="rect">
            <a:avLst/>
          </a:prstGeom>
        </p:spPr>
      </p:pic>
      <p:pic>
        <p:nvPicPr>
          <p:cNvPr id="10" name="Graphic 9">
            <a:extLst>
              <a:ext uri="{FF2B5EF4-FFF2-40B4-BE49-F238E27FC236}">
                <a16:creationId xmlns:a16="http://schemas.microsoft.com/office/drawing/2014/main" id="{6C2983A5-1457-396A-C9FB-39DD364E27E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24626879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07CD5317-BED3-E265-62BC-DE95986F2406}"/>
              </a:ext>
            </a:extLst>
          </p:cNvPr>
          <p:cNvPicPr>
            <a:picLocks noChangeAspect="1"/>
          </p:cNvPicPr>
          <p:nvPr/>
        </p:nvPicPr>
        <p:blipFill>
          <a:blip r:embed="rId3"/>
          <a:stretch>
            <a:fillRect/>
          </a:stretch>
        </p:blipFill>
        <p:spPr>
          <a:xfrm>
            <a:off x="405668" y="4135490"/>
            <a:ext cx="6320346" cy="2072170"/>
          </a:xfrm>
          <a:prstGeom prst="rect">
            <a:avLst/>
          </a:prstGeom>
        </p:spPr>
      </p:pic>
      <p:pic>
        <p:nvPicPr>
          <p:cNvPr id="6" name="Picture 5">
            <a:extLst>
              <a:ext uri="{FF2B5EF4-FFF2-40B4-BE49-F238E27FC236}">
                <a16:creationId xmlns:a16="http://schemas.microsoft.com/office/drawing/2014/main" id="{A4F1DEAA-819C-CAB5-054D-BF58ABFC6699}"/>
              </a:ext>
            </a:extLst>
          </p:cNvPr>
          <p:cNvPicPr>
            <a:picLocks noChangeAspect="1"/>
          </p:cNvPicPr>
          <p:nvPr/>
        </p:nvPicPr>
        <p:blipFill>
          <a:blip r:embed="rId4"/>
          <a:stretch>
            <a:fillRect/>
          </a:stretch>
        </p:blipFill>
        <p:spPr>
          <a:xfrm>
            <a:off x="1103128" y="1272174"/>
            <a:ext cx="6378388" cy="2140478"/>
          </a:xfrm>
          <a:prstGeom prst="rect">
            <a:avLst/>
          </a:prstGeom>
        </p:spPr>
      </p:pic>
      <p:sp>
        <p:nvSpPr>
          <p:cNvPr id="7" name="Rectangle 6">
            <a:extLst>
              <a:ext uri="{FF2B5EF4-FFF2-40B4-BE49-F238E27FC236}">
                <a16:creationId xmlns:a16="http://schemas.microsoft.com/office/drawing/2014/main" id="{CE16196E-7354-F932-0308-42275305F26A}"/>
              </a:ext>
            </a:extLst>
          </p:cNvPr>
          <p:cNvSpPr/>
          <p:nvPr/>
        </p:nvSpPr>
        <p:spPr bwMode="auto">
          <a:xfrm>
            <a:off x="1103128" y="3016024"/>
            <a:ext cx="1692829" cy="39662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9" name="Rectangle 8">
            <a:extLst>
              <a:ext uri="{FF2B5EF4-FFF2-40B4-BE49-F238E27FC236}">
                <a16:creationId xmlns:a16="http://schemas.microsoft.com/office/drawing/2014/main" id="{FF818193-5362-C8E5-AD47-D979905F1325}"/>
              </a:ext>
            </a:extLst>
          </p:cNvPr>
          <p:cNvSpPr/>
          <p:nvPr/>
        </p:nvSpPr>
        <p:spPr bwMode="auto">
          <a:xfrm>
            <a:off x="3602780" y="3032372"/>
            <a:ext cx="3878735" cy="39662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10" name="Rectangle 9">
            <a:extLst>
              <a:ext uri="{FF2B5EF4-FFF2-40B4-BE49-F238E27FC236}">
                <a16:creationId xmlns:a16="http://schemas.microsoft.com/office/drawing/2014/main" id="{04443604-C171-E348-475F-ED529F4FD1DA}"/>
              </a:ext>
            </a:extLst>
          </p:cNvPr>
          <p:cNvSpPr/>
          <p:nvPr/>
        </p:nvSpPr>
        <p:spPr bwMode="auto">
          <a:xfrm>
            <a:off x="347626" y="5862895"/>
            <a:ext cx="6471018" cy="39662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1103128" y="218515"/>
            <a:ext cx="9824848" cy="1014761"/>
          </a:xfrm>
        </p:spPr>
        <p:txBody>
          <a:bodyPr>
            <a:normAutofit/>
          </a:bodyPr>
          <a:lstStyle/>
          <a:p>
            <a:r>
              <a:rPr lang="en-US" sz="3600" b="1">
                <a:solidFill>
                  <a:schemeClr val="accent4">
                    <a:lumMod val="75000"/>
                  </a:schemeClr>
                </a:solidFill>
                <a:latin typeface="+mn-lt"/>
              </a:rPr>
              <a:t>SCADA Operation in ScadaBR</a:t>
            </a:r>
          </a:p>
        </p:txBody>
      </p:sp>
      <p:sp>
        <p:nvSpPr>
          <p:cNvPr id="14" name="TextBox 13">
            <a:extLst>
              <a:ext uri="{FF2B5EF4-FFF2-40B4-BE49-F238E27FC236}">
                <a16:creationId xmlns:a16="http://schemas.microsoft.com/office/drawing/2014/main" id="{366C09B0-40CF-864E-D0FF-426D730B8DC8}"/>
              </a:ext>
            </a:extLst>
          </p:cNvPr>
          <p:cNvSpPr txBox="1"/>
          <p:nvPr/>
        </p:nvSpPr>
        <p:spPr>
          <a:xfrm>
            <a:off x="7640622" y="2199291"/>
            <a:ext cx="3523893" cy="523220"/>
          </a:xfrm>
          <a:prstGeom prst="rect">
            <a:avLst/>
          </a:prstGeom>
          <a:noFill/>
        </p:spPr>
        <p:txBody>
          <a:bodyPr wrap="square" rtlCol="0">
            <a:spAutoFit/>
          </a:bodyPr>
          <a:lstStyle/>
          <a:p>
            <a:r>
              <a:rPr lang="en-US" sz="2800"/>
              <a:t>View Connected PLCs</a:t>
            </a:r>
          </a:p>
        </p:txBody>
      </p:sp>
      <p:sp>
        <p:nvSpPr>
          <p:cNvPr id="15" name="TextBox 14">
            <a:extLst>
              <a:ext uri="{FF2B5EF4-FFF2-40B4-BE49-F238E27FC236}">
                <a16:creationId xmlns:a16="http://schemas.microsoft.com/office/drawing/2014/main" id="{F4A290B4-706F-72B0-381D-CB4E6EE8BB9D}"/>
              </a:ext>
            </a:extLst>
          </p:cNvPr>
          <p:cNvSpPr txBox="1"/>
          <p:nvPr/>
        </p:nvSpPr>
        <p:spPr>
          <a:xfrm>
            <a:off x="7268281" y="4564694"/>
            <a:ext cx="3523893" cy="1384995"/>
          </a:xfrm>
          <a:prstGeom prst="rect">
            <a:avLst/>
          </a:prstGeom>
          <a:noFill/>
        </p:spPr>
        <p:txBody>
          <a:bodyPr wrap="square" rtlCol="0">
            <a:spAutoFit/>
          </a:bodyPr>
          <a:lstStyle/>
          <a:p>
            <a:r>
              <a:rPr lang="en-US" sz="2800"/>
              <a:t>View Configured Events and Event Handlers</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3837364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433170" y="94855"/>
            <a:ext cx="6232424" cy="1014761"/>
          </a:xfrm>
        </p:spPr>
        <p:txBody>
          <a:bodyPr>
            <a:normAutofit fontScale="90000"/>
          </a:bodyPr>
          <a:lstStyle/>
          <a:p>
            <a:r>
              <a:rPr lang="en-US" sz="3600" b="1">
                <a:solidFill>
                  <a:schemeClr val="accent4">
                    <a:lumMod val="75000"/>
                  </a:schemeClr>
                </a:solidFill>
                <a:latin typeface="+mn-lt"/>
              </a:rPr>
              <a:t>Analysis of SCADA Host Execution</a:t>
            </a:r>
          </a:p>
        </p:txBody>
      </p:sp>
      <p:sp>
        <p:nvSpPr>
          <p:cNvPr id="5" name="TextBox 4">
            <a:extLst>
              <a:ext uri="{FF2B5EF4-FFF2-40B4-BE49-F238E27FC236}">
                <a16:creationId xmlns:a16="http://schemas.microsoft.com/office/drawing/2014/main" id="{AD849444-5526-355E-02B5-EBFF3FC83353}"/>
              </a:ext>
            </a:extLst>
          </p:cNvPr>
          <p:cNvSpPr txBox="1"/>
          <p:nvPr/>
        </p:nvSpPr>
        <p:spPr>
          <a:xfrm>
            <a:off x="234126" y="832855"/>
            <a:ext cx="10801423" cy="1015663"/>
          </a:xfrm>
          <a:prstGeom prst="rect">
            <a:avLst/>
          </a:prstGeom>
          <a:noFill/>
        </p:spPr>
        <p:txBody>
          <a:bodyPr wrap="square" rtlCol="0">
            <a:spAutoFit/>
          </a:bodyPr>
          <a:lstStyle/>
          <a:p>
            <a:pPr marL="285750" indent="-285750">
              <a:buFont typeface="Arial" panose="020B0604020202020204" pitchFamily="34" charset="0"/>
              <a:buChar char="•"/>
            </a:pPr>
            <a:r>
              <a:rPr lang="en-US" sz="2000">
                <a:solidFill>
                  <a:srgbClr val="004376"/>
                </a:solidFill>
              </a:rPr>
              <a:t>Analyze “Physical-bound” API calls (not all API calls)</a:t>
            </a:r>
          </a:p>
          <a:p>
            <a:pPr marL="742950" lvl="1" indent="-285750">
              <a:buFont typeface="Arial" panose="020B0604020202020204" pitchFamily="34" charset="0"/>
              <a:buChar char="•"/>
            </a:pPr>
            <a:r>
              <a:rPr lang="en-US" sz="2000">
                <a:solidFill>
                  <a:srgbClr val="004376"/>
                </a:solidFill>
              </a:rPr>
              <a:t>API call execution used to control the physical world</a:t>
            </a:r>
          </a:p>
          <a:p>
            <a:pPr marL="742950" lvl="1" indent="-285750">
              <a:buFont typeface="Arial" panose="020B0604020202020204" pitchFamily="34" charset="0"/>
              <a:buChar char="•"/>
            </a:pPr>
            <a:r>
              <a:rPr lang="en-US" sz="2000">
                <a:solidFill>
                  <a:srgbClr val="004376"/>
                </a:solidFill>
              </a:rPr>
              <a:t>Must first identify the appropriate SCADA software process (done once)</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2AA1D773-3DE1-5DC6-2895-EE9913A5B4D6}"/>
              </a:ext>
            </a:extLst>
          </p:cNvPr>
          <p:cNvPicPr>
            <a:picLocks noChangeAspect="1"/>
          </p:cNvPicPr>
          <p:nvPr/>
        </p:nvPicPr>
        <p:blipFill rotWithShape="1">
          <a:blip r:embed="rId3"/>
          <a:srcRect r="70350" b="75879"/>
          <a:stretch/>
        </p:blipFill>
        <p:spPr>
          <a:xfrm>
            <a:off x="7716548" y="193551"/>
            <a:ext cx="3518045" cy="759791"/>
          </a:xfrm>
          <a:prstGeom prst="rect">
            <a:avLst/>
          </a:prstGeom>
        </p:spPr>
      </p:pic>
      <p:pic>
        <p:nvPicPr>
          <p:cNvPr id="13" name="Picture 12">
            <a:extLst>
              <a:ext uri="{FF2B5EF4-FFF2-40B4-BE49-F238E27FC236}">
                <a16:creationId xmlns:a16="http://schemas.microsoft.com/office/drawing/2014/main" id="{55B93155-0EC8-2ADF-7285-C492742C22E6}"/>
              </a:ext>
            </a:extLst>
          </p:cNvPr>
          <p:cNvPicPr>
            <a:picLocks noChangeAspect="1"/>
          </p:cNvPicPr>
          <p:nvPr/>
        </p:nvPicPr>
        <p:blipFill>
          <a:blip r:embed="rId4"/>
          <a:stretch>
            <a:fillRect/>
          </a:stretch>
        </p:blipFill>
        <p:spPr>
          <a:xfrm>
            <a:off x="2390589" y="2487822"/>
            <a:ext cx="7410822" cy="4179101"/>
          </a:xfrm>
          <a:prstGeom prst="rect">
            <a:avLst/>
          </a:prstGeom>
        </p:spPr>
      </p:pic>
      <p:sp>
        <p:nvSpPr>
          <p:cNvPr id="14" name="TextBox 13">
            <a:extLst>
              <a:ext uri="{FF2B5EF4-FFF2-40B4-BE49-F238E27FC236}">
                <a16:creationId xmlns:a16="http://schemas.microsoft.com/office/drawing/2014/main" id="{9D46AB63-9E6E-4231-B344-70AF51895513}"/>
              </a:ext>
            </a:extLst>
          </p:cNvPr>
          <p:cNvSpPr txBox="1"/>
          <p:nvPr/>
        </p:nvSpPr>
        <p:spPr>
          <a:xfrm>
            <a:off x="3124588" y="1939997"/>
            <a:ext cx="6209677" cy="830997"/>
          </a:xfrm>
          <a:prstGeom prst="rect">
            <a:avLst/>
          </a:prstGeom>
          <a:noFill/>
        </p:spPr>
        <p:txBody>
          <a:bodyPr wrap="square" rtlCol="0">
            <a:spAutoFit/>
          </a:bodyPr>
          <a:lstStyle/>
          <a:p>
            <a:r>
              <a:rPr lang="en-US" sz="2400" u="sng">
                <a:solidFill>
                  <a:schemeClr val="accent4">
                    <a:lumMod val="50000"/>
                  </a:schemeClr>
                </a:solidFill>
              </a:rPr>
              <a:t>Dissecting SCADA Internal Host Interactions </a:t>
            </a:r>
          </a:p>
          <a:p>
            <a:r>
              <a:rPr lang="en-US" sz="2400">
                <a:solidFill>
                  <a:schemeClr val="accent4">
                    <a:lumMod val="50000"/>
                  </a:schemeClr>
                </a:solidFill>
              </a:rPr>
              <a:t>(Note that every SCADA System will be different)</a:t>
            </a:r>
          </a:p>
        </p:txBody>
      </p:sp>
      <p:sp>
        <p:nvSpPr>
          <p:cNvPr id="15" name="Rectangle 14">
            <a:extLst>
              <a:ext uri="{FF2B5EF4-FFF2-40B4-BE49-F238E27FC236}">
                <a16:creationId xmlns:a16="http://schemas.microsoft.com/office/drawing/2014/main" id="{4AF613F2-A20E-DE78-F6F2-3CD25B569F58}"/>
              </a:ext>
            </a:extLst>
          </p:cNvPr>
          <p:cNvSpPr/>
          <p:nvPr/>
        </p:nvSpPr>
        <p:spPr bwMode="auto">
          <a:xfrm>
            <a:off x="6218375" y="4577372"/>
            <a:ext cx="3248353" cy="75662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16" name="Rectangle 15">
            <a:extLst>
              <a:ext uri="{FF2B5EF4-FFF2-40B4-BE49-F238E27FC236}">
                <a16:creationId xmlns:a16="http://schemas.microsoft.com/office/drawing/2014/main" id="{D78BB5D9-1223-93BF-A776-858E57E10520}"/>
              </a:ext>
            </a:extLst>
          </p:cNvPr>
          <p:cNvSpPr/>
          <p:nvPr/>
        </p:nvSpPr>
        <p:spPr bwMode="auto">
          <a:xfrm>
            <a:off x="6228383" y="2748628"/>
            <a:ext cx="770965" cy="276853"/>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21" name="Graphic 20">
            <a:extLst>
              <a:ext uri="{FF2B5EF4-FFF2-40B4-BE49-F238E27FC236}">
                <a16:creationId xmlns:a16="http://schemas.microsoft.com/office/drawing/2014/main" id="{A839B1A3-296F-17E0-7113-7F86143A525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58616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09960" y="-61419"/>
            <a:ext cx="6232424" cy="1014761"/>
          </a:xfrm>
        </p:spPr>
        <p:txBody>
          <a:bodyPr>
            <a:normAutofit fontScale="90000"/>
          </a:bodyPr>
          <a:lstStyle/>
          <a:p>
            <a:r>
              <a:rPr lang="en-US" sz="3600" b="1">
                <a:solidFill>
                  <a:schemeClr val="accent4">
                    <a:lumMod val="75000"/>
                  </a:schemeClr>
                </a:solidFill>
                <a:latin typeface="+mn-lt"/>
              </a:rPr>
              <a:t>Analysis of SCADA Host Execution</a:t>
            </a:r>
          </a:p>
        </p:txBody>
      </p:sp>
      <p:pic>
        <p:nvPicPr>
          <p:cNvPr id="8" name="Picture 7" descr="Graphical user interface, text, application, chat or text message&#10;&#10;Description automatically generated">
            <a:extLst>
              <a:ext uri="{FF2B5EF4-FFF2-40B4-BE49-F238E27FC236}">
                <a16:creationId xmlns:a16="http://schemas.microsoft.com/office/drawing/2014/main" id="{2AA1D773-3DE1-5DC6-2895-EE9913A5B4D6}"/>
              </a:ext>
            </a:extLst>
          </p:cNvPr>
          <p:cNvPicPr>
            <a:picLocks noChangeAspect="1"/>
          </p:cNvPicPr>
          <p:nvPr/>
        </p:nvPicPr>
        <p:blipFill rotWithShape="1">
          <a:blip r:embed="rId3"/>
          <a:srcRect r="70350" b="75879"/>
          <a:stretch/>
        </p:blipFill>
        <p:spPr>
          <a:xfrm>
            <a:off x="8606118" y="193551"/>
            <a:ext cx="2628475" cy="567671"/>
          </a:xfrm>
          <a:prstGeom prst="rect">
            <a:avLst/>
          </a:prstGeom>
        </p:spPr>
      </p:pic>
      <p:pic>
        <p:nvPicPr>
          <p:cNvPr id="18" name="Picture 17" descr="Graphical user interface, text, application, email&#10;&#10;Description automatically generated">
            <a:extLst>
              <a:ext uri="{FF2B5EF4-FFF2-40B4-BE49-F238E27FC236}">
                <a16:creationId xmlns:a16="http://schemas.microsoft.com/office/drawing/2014/main" id="{72006FE5-5744-4FE6-93AF-14FEF12DD880}"/>
              </a:ext>
            </a:extLst>
          </p:cNvPr>
          <p:cNvPicPr>
            <a:picLocks noChangeAspect="1"/>
          </p:cNvPicPr>
          <p:nvPr/>
        </p:nvPicPr>
        <p:blipFill rotWithShape="1">
          <a:blip r:embed="rId4">
            <a:extLst>
              <a:ext uri="{28A0092B-C50C-407E-A947-70E740481C1C}">
                <a14:useLocalDpi xmlns:a14="http://schemas.microsoft.com/office/drawing/2010/main" val="0"/>
              </a:ext>
            </a:extLst>
          </a:blip>
          <a:srcRect l="1578" r="28179" b="48435"/>
          <a:stretch/>
        </p:blipFill>
        <p:spPr>
          <a:xfrm>
            <a:off x="6053413" y="4141111"/>
            <a:ext cx="5881343" cy="2435213"/>
          </a:xfrm>
          <a:prstGeom prst="rect">
            <a:avLst/>
          </a:prstGeom>
        </p:spPr>
      </p:pic>
      <p:pic>
        <p:nvPicPr>
          <p:cNvPr id="20" name="Picture 19" descr="A picture containing timeline&#10;&#10;Description automatically generated">
            <a:extLst>
              <a:ext uri="{FF2B5EF4-FFF2-40B4-BE49-F238E27FC236}">
                <a16:creationId xmlns:a16="http://schemas.microsoft.com/office/drawing/2014/main" id="{591392C5-E000-DE30-8A40-4A9E3EA6A39F}"/>
              </a:ext>
            </a:extLst>
          </p:cNvPr>
          <p:cNvPicPr>
            <a:picLocks noChangeAspect="1"/>
          </p:cNvPicPr>
          <p:nvPr/>
        </p:nvPicPr>
        <p:blipFill rotWithShape="1">
          <a:blip r:embed="rId5">
            <a:extLst>
              <a:ext uri="{28A0092B-C50C-407E-A947-70E740481C1C}">
                <a14:useLocalDpi xmlns:a14="http://schemas.microsoft.com/office/drawing/2010/main" val="0"/>
              </a:ext>
            </a:extLst>
          </a:blip>
          <a:srcRect r="43062" b="30820"/>
          <a:stretch/>
        </p:blipFill>
        <p:spPr>
          <a:xfrm>
            <a:off x="309960" y="809821"/>
            <a:ext cx="5370795" cy="3649286"/>
          </a:xfrm>
          <a:prstGeom prst="rect">
            <a:avLst/>
          </a:prstGeom>
        </p:spPr>
      </p:pic>
      <p:pic>
        <p:nvPicPr>
          <p:cNvPr id="4" name="Picture 3" descr="Table&#10;&#10;Description automatically generated">
            <a:extLst>
              <a:ext uri="{FF2B5EF4-FFF2-40B4-BE49-F238E27FC236}">
                <a16:creationId xmlns:a16="http://schemas.microsoft.com/office/drawing/2014/main" id="{A09736FF-3DEA-DA49-B83C-8700C11B9923}"/>
              </a:ext>
            </a:extLst>
          </p:cNvPr>
          <p:cNvPicPr>
            <a:picLocks noChangeAspect="1"/>
          </p:cNvPicPr>
          <p:nvPr/>
        </p:nvPicPr>
        <p:blipFill rotWithShape="1">
          <a:blip r:embed="rId6">
            <a:extLst>
              <a:ext uri="{28A0092B-C50C-407E-A947-70E740481C1C}">
                <a14:useLocalDpi xmlns:a14="http://schemas.microsoft.com/office/drawing/2010/main" val="0"/>
              </a:ext>
            </a:extLst>
          </a:blip>
          <a:srcRect r="44965" b="52124"/>
          <a:stretch/>
        </p:blipFill>
        <p:spPr>
          <a:xfrm>
            <a:off x="6542384" y="1109616"/>
            <a:ext cx="5138170" cy="252109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D1FAA3C-10D9-AF99-207D-108EDEB5A162}"/>
              </a:ext>
            </a:extLst>
          </p:cNvPr>
          <p:cNvPicPr>
            <a:picLocks noChangeAspect="1"/>
          </p:cNvPicPr>
          <p:nvPr/>
        </p:nvPicPr>
        <p:blipFill rotWithShape="1">
          <a:blip r:embed="rId7">
            <a:extLst>
              <a:ext uri="{28A0092B-C50C-407E-A947-70E740481C1C}">
                <a14:useLocalDpi xmlns:a14="http://schemas.microsoft.com/office/drawing/2010/main" val="0"/>
              </a:ext>
            </a:extLst>
          </a:blip>
          <a:srcRect l="7346" r="6038" b="15726"/>
          <a:stretch/>
        </p:blipFill>
        <p:spPr>
          <a:xfrm>
            <a:off x="395134" y="4549821"/>
            <a:ext cx="3905716" cy="2125119"/>
          </a:xfrm>
          <a:prstGeom prst="rect">
            <a:avLst/>
          </a:prstGeom>
        </p:spPr>
      </p:pic>
      <p:sp>
        <p:nvSpPr>
          <p:cNvPr id="9" name="Title 2">
            <a:extLst>
              <a:ext uri="{FF2B5EF4-FFF2-40B4-BE49-F238E27FC236}">
                <a16:creationId xmlns:a16="http://schemas.microsoft.com/office/drawing/2014/main" id="{6DF64021-0D5C-460F-9556-CA82C042542F}"/>
              </a:ext>
            </a:extLst>
          </p:cNvPr>
          <p:cNvSpPr txBox="1">
            <a:spLocks/>
          </p:cNvSpPr>
          <p:nvPr/>
        </p:nvSpPr>
        <p:spPr>
          <a:xfrm>
            <a:off x="4405781" y="954047"/>
            <a:ext cx="1549521" cy="5286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ProcMon</a:t>
            </a:r>
          </a:p>
        </p:txBody>
      </p:sp>
      <p:sp>
        <p:nvSpPr>
          <p:cNvPr id="10" name="Title 2">
            <a:extLst>
              <a:ext uri="{FF2B5EF4-FFF2-40B4-BE49-F238E27FC236}">
                <a16:creationId xmlns:a16="http://schemas.microsoft.com/office/drawing/2014/main" id="{5524729C-7720-67E8-7199-7BE382C46496}"/>
              </a:ext>
            </a:extLst>
          </p:cNvPr>
          <p:cNvSpPr txBox="1">
            <a:spLocks/>
          </p:cNvSpPr>
          <p:nvPr/>
        </p:nvSpPr>
        <p:spPr>
          <a:xfrm>
            <a:off x="3526089" y="4446489"/>
            <a:ext cx="1549521" cy="5286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API Mon</a:t>
            </a:r>
          </a:p>
        </p:txBody>
      </p:sp>
      <p:sp>
        <p:nvSpPr>
          <p:cNvPr id="11" name="Title 2">
            <a:extLst>
              <a:ext uri="{FF2B5EF4-FFF2-40B4-BE49-F238E27FC236}">
                <a16:creationId xmlns:a16="http://schemas.microsoft.com/office/drawing/2014/main" id="{EC3F93B6-CAB8-F67C-114E-C167D0CCED6F}"/>
              </a:ext>
            </a:extLst>
          </p:cNvPr>
          <p:cNvSpPr txBox="1">
            <a:spLocks/>
          </p:cNvSpPr>
          <p:nvPr/>
        </p:nvSpPr>
        <p:spPr>
          <a:xfrm>
            <a:off x="10459832" y="1218351"/>
            <a:ext cx="1549521" cy="5286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ProcMon</a:t>
            </a:r>
          </a:p>
        </p:txBody>
      </p:sp>
      <p:sp>
        <p:nvSpPr>
          <p:cNvPr id="12" name="Title 2">
            <a:extLst>
              <a:ext uri="{FF2B5EF4-FFF2-40B4-BE49-F238E27FC236}">
                <a16:creationId xmlns:a16="http://schemas.microsoft.com/office/drawing/2014/main" id="{26863B9E-81F6-B839-9E4F-F196A306E55F}"/>
              </a:ext>
            </a:extLst>
          </p:cNvPr>
          <p:cNvSpPr txBox="1">
            <a:spLocks/>
          </p:cNvSpPr>
          <p:nvPr/>
        </p:nvSpPr>
        <p:spPr>
          <a:xfrm>
            <a:off x="10400296" y="4194803"/>
            <a:ext cx="1549521" cy="52860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Wireshark</a:t>
            </a:r>
          </a:p>
        </p:txBody>
      </p:sp>
    </p:spTree>
    <p:extLst>
      <p:ext uri="{BB962C8B-B14F-4D97-AF65-F5344CB8AC3E}">
        <p14:creationId xmlns:p14="http://schemas.microsoft.com/office/powerpoint/2010/main" val="2492788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52181"/>
            <a:ext cx="10411831" cy="1675066"/>
          </a:xfrm>
        </p:spPr>
        <p:txBody>
          <a:bodyPr>
            <a:normAutofit/>
          </a:bodyPr>
          <a:lstStyle/>
          <a:p>
            <a:r>
              <a:rPr lang="en-US" sz="3600" b="1">
                <a:solidFill>
                  <a:schemeClr val="accent4">
                    <a:lumMod val="75000"/>
                  </a:schemeClr>
                </a:solidFill>
                <a:latin typeface="+mn-lt"/>
              </a:rPr>
              <a:t>Statistical Analysis of SCADA Physical-bound API Calls</a:t>
            </a:r>
          </a:p>
        </p:txBody>
      </p:sp>
      <p:sp>
        <p:nvSpPr>
          <p:cNvPr id="2" name="Title 2">
            <a:extLst>
              <a:ext uri="{FF2B5EF4-FFF2-40B4-BE49-F238E27FC236}">
                <a16:creationId xmlns:a16="http://schemas.microsoft.com/office/drawing/2014/main" id="{768B52A4-8DD2-816D-2AD0-AFFD508129A6}"/>
              </a:ext>
            </a:extLst>
          </p:cNvPr>
          <p:cNvSpPr txBox="1">
            <a:spLocks/>
          </p:cNvSpPr>
          <p:nvPr/>
        </p:nvSpPr>
        <p:spPr>
          <a:xfrm>
            <a:off x="211344" y="666403"/>
            <a:ext cx="10776105"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0070C0"/>
                </a:solidFill>
                <a:latin typeface="+mn-lt"/>
              </a:rPr>
              <a:t>Formulation of Frequency and Timing Dependencies: Algorithm Development </a:t>
            </a:r>
          </a:p>
        </p:txBody>
      </p:sp>
      <p:pic>
        <p:nvPicPr>
          <p:cNvPr id="6" name="Picture 5">
            <a:extLst>
              <a:ext uri="{FF2B5EF4-FFF2-40B4-BE49-F238E27FC236}">
                <a16:creationId xmlns:a16="http://schemas.microsoft.com/office/drawing/2014/main" id="{8C0837CD-97E6-60F7-E19D-BD61B24169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929" y="1943854"/>
            <a:ext cx="5182683" cy="276918"/>
          </a:xfrm>
          <a:prstGeom prst="rect">
            <a:avLst/>
          </a:prstGeom>
        </p:spPr>
      </p:pic>
      <p:pic>
        <p:nvPicPr>
          <p:cNvPr id="14" name="Picture 13">
            <a:extLst>
              <a:ext uri="{FF2B5EF4-FFF2-40B4-BE49-F238E27FC236}">
                <a16:creationId xmlns:a16="http://schemas.microsoft.com/office/drawing/2014/main" id="{6CB5D023-137C-2461-7294-7CCA2069B5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929" y="2334981"/>
            <a:ext cx="5595059" cy="278193"/>
          </a:xfrm>
          <a:prstGeom prst="rect">
            <a:avLst/>
          </a:prstGeom>
        </p:spPr>
      </p:pic>
      <p:pic>
        <p:nvPicPr>
          <p:cNvPr id="16" name="Picture 15">
            <a:extLst>
              <a:ext uri="{FF2B5EF4-FFF2-40B4-BE49-F238E27FC236}">
                <a16:creationId xmlns:a16="http://schemas.microsoft.com/office/drawing/2014/main" id="{C6A5E9F0-00B9-9984-39D7-5408B034A647}"/>
              </a:ext>
            </a:extLst>
          </p:cNvPr>
          <p:cNvPicPr>
            <a:picLocks noChangeAspect="1"/>
          </p:cNvPicPr>
          <p:nvPr/>
        </p:nvPicPr>
        <p:blipFill rotWithShape="1">
          <a:blip r:embed="rId5">
            <a:extLst>
              <a:ext uri="{28A0092B-C50C-407E-A947-70E740481C1C}">
                <a14:useLocalDpi xmlns:a14="http://schemas.microsoft.com/office/drawing/2010/main" val="0"/>
              </a:ext>
            </a:extLst>
          </a:blip>
          <a:srcRect t="-1" r="19518" b="3687"/>
          <a:stretch/>
        </p:blipFill>
        <p:spPr>
          <a:xfrm>
            <a:off x="238049" y="4977658"/>
            <a:ext cx="4626871" cy="275527"/>
          </a:xfrm>
          <a:prstGeom prst="rect">
            <a:avLst/>
          </a:prstGeom>
        </p:spPr>
      </p:pic>
      <p:pic>
        <p:nvPicPr>
          <p:cNvPr id="19" name="Picture 18">
            <a:extLst>
              <a:ext uri="{FF2B5EF4-FFF2-40B4-BE49-F238E27FC236}">
                <a16:creationId xmlns:a16="http://schemas.microsoft.com/office/drawing/2014/main" id="{9569BEE4-7701-1379-AD23-4B2219030051}"/>
              </a:ext>
            </a:extLst>
          </p:cNvPr>
          <p:cNvPicPr>
            <a:picLocks noChangeAspect="1"/>
          </p:cNvPicPr>
          <p:nvPr/>
        </p:nvPicPr>
        <p:blipFill rotWithShape="1">
          <a:blip r:embed="rId6">
            <a:extLst>
              <a:ext uri="{28A0092B-C50C-407E-A947-70E740481C1C}">
                <a14:useLocalDpi xmlns:a14="http://schemas.microsoft.com/office/drawing/2010/main" val="0"/>
              </a:ext>
            </a:extLst>
          </a:blip>
          <a:srcRect t="-1" r="6533" b="-8127"/>
          <a:stretch/>
        </p:blipFill>
        <p:spPr>
          <a:xfrm>
            <a:off x="228115" y="3399772"/>
            <a:ext cx="6366224" cy="279414"/>
          </a:xfrm>
          <a:prstGeom prst="rect">
            <a:avLst/>
          </a:prstGeom>
        </p:spPr>
      </p:pic>
      <p:pic>
        <p:nvPicPr>
          <p:cNvPr id="22" name="Picture 21">
            <a:extLst>
              <a:ext uri="{FF2B5EF4-FFF2-40B4-BE49-F238E27FC236}">
                <a16:creationId xmlns:a16="http://schemas.microsoft.com/office/drawing/2014/main" id="{F7FDF710-6AC8-1725-8D6C-26C125B05DA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45506" y="3732587"/>
            <a:ext cx="3379694" cy="337294"/>
          </a:xfrm>
          <a:prstGeom prst="rect">
            <a:avLst/>
          </a:prstGeom>
        </p:spPr>
      </p:pic>
      <p:pic>
        <p:nvPicPr>
          <p:cNvPr id="24" name="Picture 23" descr="Text&#10;&#10;Description automatically generated with medium confidence">
            <a:extLst>
              <a:ext uri="{FF2B5EF4-FFF2-40B4-BE49-F238E27FC236}">
                <a16:creationId xmlns:a16="http://schemas.microsoft.com/office/drawing/2014/main" id="{C0C15CA8-4328-1C4D-2389-E4C42D902E4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9464" y="3752225"/>
            <a:ext cx="4946224" cy="745366"/>
          </a:xfrm>
          <a:prstGeom prst="rect">
            <a:avLst/>
          </a:prstGeom>
        </p:spPr>
      </p:pic>
      <p:pic>
        <p:nvPicPr>
          <p:cNvPr id="26" name="Picture 25" descr="Text&#10;&#10;Description automatically generated">
            <a:extLst>
              <a:ext uri="{FF2B5EF4-FFF2-40B4-BE49-F238E27FC236}">
                <a16:creationId xmlns:a16="http://schemas.microsoft.com/office/drawing/2014/main" id="{B2629E53-50DB-5981-67D2-F53BB0FC0FA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9929" y="5421256"/>
            <a:ext cx="3564073" cy="683606"/>
          </a:xfrm>
          <a:prstGeom prst="rect">
            <a:avLst/>
          </a:prstGeom>
        </p:spPr>
      </p:pic>
      <p:pic>
        <p:nvPicPr>
          <p:cNvPr id="32" name="Picture 31" descr="A picture containing text&#10;&#10;Description automatically generated">
            <a:extLst>
              <a:ext uri="{FF2B5EF4-FFF2-40B4-BE49-F238E27FC236}">
                <a16:creationId xmlns:a16="http://schemas.microsoft.com/office/drawing/2014/main" id="{49BA0870-2064-EBB5-14A8-1709798D130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948297" y="4250339"/>
            <a:ext cx="3039152" cy="756412"/>
          </a:xfrm>
          <a:prstGeom prst="rect">
            <a:avLst/>
          </a:prstGeom>
        </p:spPr>
      </p:pic>
      <p:sp>
        <p:nvSpPr>
          <p:cNvPr id="33" name="Title 2">
            <a:extLst>
              <a:ext uri="{FF2B5EF4-FFF2-40B4-BE49-F238E27FC236}">
                <a16:creationId xmlns:a16="http://schemas.microsoft.com/office/drawing/2014/main" id="{F0F6F078-2275-BF87-74AA-CEBAB6F7948E}"/>
              </a:ext>
            </a:extLst>
          </p:cNvPr>
          <p:cNvSpPr txBox="1">
            <a:spLocks/>
          </p:cNvSpPr>
          <p:nvPr/>
        </p:nvSpPr>
        <p:spPr>
          <a:xfrm>
            <a:off x="211344" y="1436744"/>
            <a:ext cx="4139265"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rgbClr val="0070C0"/>
                </a:solidFill>
                <a:latin typeface="+mn-lt"/>
              </a:rPr>
              <a:t>Control Command Dependency</a:t>
            </a:r>
          </a:p>
        </p:txBody>
      </p:sp>
      <p:sp>
        <p:nvSpPr>
          <p:cNvPr id="34" name="Title 2">
            <a:extLst>
              <a:ext uri="{FF2B5EF4-FFF2-40B4-BE49-F238E27FC236}">
                <a16:creationId xmlns:a16="http://schemas.microsoft.com/office/drawing/2014/main" id="{45ACD1D5-9012-95BB-FE2F-3D5D5944A821}"/>
              </a:ext>
            </a:extLst>
          </p:cNvPr>
          <p:cNvSpPr txBox="1">
            <a:spLocks/>
          </p:cNvSpPr>
          <p:nvPr/>
        </p:nvSpPr>
        <p:spPr>
          <a:xfrm>
            <a:off x="177649" y="2853138"/>
            <a:ext cx="3090483"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rgbClr val="0070C0"/>
                </a:solidFill>
                <a:latin typeface="+mn-lt"/>
              </a:rPr>
              <a:t>Control Time-Interval</a:t>
            </a:r>
          </a:p>
        </p:txBody>
      </p:sp>
      <p:sp>
        <p:nvSpPr>
          <p:cNvPr id="35" name="Title 2">
            <a:extLst>
              <a:ext uri="{FF2B5EF4-FFF2-40B4-BE49-F238E27FC236}">
                <a16:creationId xmlns:a16="http://schemas.microsoft.com/office/drawing/2014/main" id="{6AA49A4C-59EB-D98B-A353-C79D698C907C}"/>
              </a:ext>
            </a:extLst>
          </p:cNvPr>
          <p:cNvSpPr txBox="1">
            <a:spLocks/>
          </p:cNvSpPr>
          <p:nvPr/>
        </p:nvSpPr>
        <p:spPr>
          <a:xfrm>
            <a:off x="199464" y="4497592"/>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rgbClr val="0070C0"/>
                </a:solidFill>
                <a:latin typeface="+mn-lt"/>
              </a:rPr>
              <a:t>Control Burst-Interval</a:t>
            </a:r>
          </a:p>
        </p:txBody>
      </p:sp>
      <p:sp>
        <p:nvSpPr>
          <p:cNvPr id="36" name="Title 2">
            <a:extLst>
              <a:ext uri="{FF2B5EF4-FFF2-40B4-BE49-F238E27FC236}">
                <a16:creationId xmlns:a16="http://schemas.microsoft.com/office/drawing/2014/main" id="{5CD653AD-9BB6-5C79-EF24-B83DF83AEA05}"/>
              </a:ext>
            </a:extLst>
          </p:cNvPr>
          <p:cNvSpPr txBox="1">
            <a:spLocks/>
          </p:cNvSpPr>
          <p:nvPr/>
        </p:nvSpPr>
        <p:spPr>
          <a:xfrm>
            <a:off x="7948297" y="3144975"/>
            <a:ext cx="2738044"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a:solidFill>
                  <a:srgbClr val="0070C0"/>
                </a:solidFill>
                <a:latin typeface="+mn-lt"/>
              </a:rPr>
              <a:t>Control Frequency</a:t>
            </a:r>
          </a:p>
        </p:txBody>
      </p:sp>
      <p:sp>
        <p:nvSpPr>
          <p:cNvPr id="37" name="Rectangle 36">
            <a:extLst>
              <a:ext uri="{FF2B5EF4-FFF2-40B4-BE49-F238E27FC236}">
                <a16:creationId xmlns:a16="http://schemas.microsoft.com/office/drawing/2014/main" id="{484B3140-B47D-9F3A-9148-53BD7C519B4D}"/>
              </a:ext>
            </a:extLst>
          </p:cNvPr>
          <p:cNvSpPr/>
          <p:nvPr/>
        </p:nvSpPr>
        <p:spPr bwMode="auto">
          <a:xfrm>
            <a:off x="174102" y="3895641"/>
            <a:ext cx="1726416" cy="433880"/>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8" name="Rectangle 37">
            <a:extLst>
              <a:ext uri="{FF2B5EF4-FFF2-40B4-BE49-F238E27FC236}">
                <a16:creationId xmlns:a16="http://schemas.microsoft.com/office/drawing/2014/main" id="{FE174804-45D9-8584-C620-B430A1797598}"/>
              </a:ext>
            </a:extLst>
          </p:cNvPr>
          <p:cNvSpPr/>
          <p:nvPr/>
        </p:nvSpPr>
        <p:spPr bwMode="auto">
          <a:xfrm>
            <a:off x="174102" y="5527719"/>
            <a:ext cx="991310" cy="433880"/>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40" name="Rectangle 39">
            <a:extLst>
              <a:ext uri="{FF2B5EF4-FFF2-40B4-BE49-F238E27FC236}">
                <a16:creationId xmlns:a16="http://schemas.microsoft.com/office/drawing/2014/main" id="{CB23DF9A-84CE-0BB9-7A84-D066FB5F5D81}"/>
              </a:ext>
            </a:extLst>
          </p:cNvPr>
          <p:cNvSpPr/>
          <p:nvPr/>
        </p:nvSpPr>
        <p:spPr bwMode="auto">
          <a:xfrm>
            <a:off x="7939333" y="4411605"/>
            <a:ext cx="991310" cy="433880"/>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4" name="Graphic 3">
            <a:extLst>
              <a:ext uri="{FF2B5EF4-FFF2-40B4-BE49-F238E27FC236}">
                <a16:creationId xmlns:a16="http://schemas.microsoft.com/office/drawing/2014/main" id="{F752260C-F8A2-7769-CE22-394CD8385E4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2026513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animBg="1"/>
      <p:bldP spid="38" grpId="0" animBg="1"/>
      <p:bldP spid="4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52181"/>
            <a:ext cx="10411831" cy="1675066"/>
          </a:xfrm>
        </p:spPr>
        <p:txBody>
          <a:bodyPr>
            <a:normAutofit/>
          </a:bodyPr>
          <a:lstStyle/>
          <a:p>
            <a:r>
              <a:rPr lang="en-US" sz="3600" b="1">
                <a:solidFill>
                  <a:schemeClr val="accent4">
                    <a:lumMod val="75000"/>
                  </a:schemeClr>
                </a:solidFill>
                <a:latin typeface="+mn-lt"/>
              </a:rPr>
              <a:t>Inducing SCADA Events</a:t>
            </a:r>
          </a:p>
        </p:txBody>
      </p:sp>
      <p:sp>
        <p:nvSpPr>
          <p:cNvPr id="2" name="Title 2">
            <a:extLst>
              <a:ext uri="{FF2B5EF4-FFF2-40B4-BE49-F238E27FC236}">
                <a16:creationId xmlns:a16="http://schemas.microsoft.com/office/drawing/2014/main" id="{768B52A4-8DD2-816D-2AD0-AFFD508129A6}"/>
              </a:ext>
            </a:extLst>
          </p:cNvPr>
          <p:cNvSpPr txBox="1">
            <a:spLocks/>
          </p:cNvSpPr>
          <p:nvPr/>
        </p:nvSpPr>
        <p:spPr>
          <a:xfrm>
            <a:off x="211344" y="666403"/>
            <a:ext cx="10776105"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0070C0"/>
                </a:solidFill>
                <a:latin typeface="+mn-lt"/>
              </a:rPr>
              <a:t>Operational Events are configured in OPC Alarm&amp;Event databases </a:t>
            </a:r>
          </a:p>
        </p:txBody>
      </p:sp>
      <p:pic>
        <p:nvPicPr>
          <p:cNvPr id="4" name="Graphic 3">
            <a:extLst>
              <a:ext uri="{FF2B5EF4-FFF2-40B4-BE49-F238E27FC236}">
                <a16:creationId xmlns:a16="http://schemas.microsoft.com/office/drawing/2014/main" id="{F752260C-F8A2-7769-CE22-394CD8385E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pic>
        <p:nvPicPr>
          <p:cNvPr id="5" name="Picture 4">
            <a:extLst>
              <a:ext uri="{FF2B5EF4-FFF2-40B4-BE49-F238E27FC236}">
                <a16:creationId xmlns:a16="http://schemas.microsoft.com/office/drawing/2014/main" id="{71D78951-A239-13C2-D20A-868E77A96D21}"/>
              </a:ext>
            </a:extLst>
          </p:cNvPr>
          <p:cNvPicPr>
            <a:picLocks noChangeAspect="1"/>
          </p:cNvPicPr>
          <p:nvPr/>
        </p:nvPicPr>
        <p:blipFill>
          <a:blip r:embed="rId5"/>
          <a:stretch>
            <a:fillRect/>
          </a:stretch>
        </p:blipFill>
        <p:spPr>
          <a:xfrm>
            <a:off x="649452" y="1396478"/>
            <a:ext cx="5488950" cy="1799591"/>
          </a:xfrm>
          <a:prstGeom prst="rect">
            <a:avLst/>
          </a:prstGeom>
        </p:spPr>
      </p:pic>
      <p:sp>
        <p:nvSpPr>
          <p:cNvPr id="7" name="Rectangle 6">
            <a:extLst>
              <a:ext uri="{FF2B5EF4-FFF2-40B4-BE49-F238E27FC236}">
                <a16:creationId xmlns:a16="http://schemas.microsoft.com/office/drawing/2014/main" id="{25A1D7AA-9B56-D9C1-26EB-F8CE4D822200}"/>
              </a:ext>
            </a:extLst>
          </p:cNvPr>
          <p:cNvSpPr/>
          <p:nvPr/>
        </p:nvSpPr>
        <p:spPr bwMode="auto">
          <a:xfrm>
            <a:off x="356680" y="2882983"/>
            <a:ext cx="6471018" cy="39662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8" name="TextBox 7">
            <a:extLst>
              <a:ext uri="{FF2B5EF4-FFF2-40B4-BE49-F238E27FC236}">
                <a16:creationId xmlns:a16="http://schemas.microsoft.com/office/drawing/2014/main" id="{B723051A-ADB5-2D25-FACE-A8E313490B0B}"/>
              </a:ext>
            </a:extLst>
          </p:cNvPr>
          <p:cNvSpPr txBox="1"/>
          <p:nvPr/>
        </p:nvSpPr>
        <p:spPr>
          <a:xfrm>
            <a:off x="7269908" y="1677425"/>
            <a:ext cx="3523893" cy="1200329"/>
          </a:xfrm>
          <a:prstGeom prst="rect">
            <a:avLst/>
          </a:prstGeom>
          <a:noFill/>
        </p:spPr>
        <p:txBody>
          <a:bodyPr wrap="square" rtlCol="0">
            <a:spAutoFit/>
          </a:bodyPr>
          <a:lstStyle/>
          <a:p>
            <a:r>
              <a:rPr lang="en-US" sz="2400"/>
              <a:t>Extract all configured events and device parameters</a:t>
            </a:r>
          </a:p>
        </p:txBody>
      </p:sp>
      <p:pic>
        <p:nvPicPr>
          <p:cNvPr id="9" name="Picture 8">
            <a:extLst>
              <a:ext uri="{FF2B5EF4-FFF2-40B4-BE49-F238E27FC236}">
                <a16:creationId xmlns:a16="http://schemas.microsoft.com/office/drawing/2014/main" id="{85114B72-4B48-1D7C-9884-EFD3799EC3E3}"/>
              </a:ext>
            </a:extLst>
          </p:cNvPr>
          <p:cNvPicPr>
            <a:picLocks noChangeAspect="1"/>
          </p:cNvPicPr>
          <p:nvPr/>
        </p:nvPicPr>
        <p:blipFill>
          <a:blip r:embed="rId6"/>
          <a:stretch>
            <a:fillRect/>
          </a:stretch>
        </p:blipFill>
        <p:spPr>
          <a:xfrm>
            <a:off x="911884" y="5286400"/>
            <a:ext cx="7223643" cy="996996"/>
          </a:xfrm>
          <a:prstGeom prst="rect">
            <a:avLst/>
          </a:prstGeom>
        </p:spPr>
      </p:pic>
      <p:pic>
        <p:nvPicPr>
          <p:cNvPr id="11" name="Picture 10" descr="A picture containing text&#10;&#10;Description automatically generated">
            <a:extLst>
              <a:ext uri="{FF2B5EF4-FFF2-40B4-BE49-F238E27FC236}">
                <a16:creationId xmlns:a16="http://schemas.microsoft.com/office/drawing/2014/main" id="{CB14CFD7-8C9F-BE0F-C7C1-DCB3C643404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1866" y="3752976"/>
            <a:ext cx="3173674" cy="1185270"/>
          </a:xfrm>
          <a:prstGeom prst="rect">
            <a:avLst/>
          </a:prstGeom>
        </p:spPr>
      </p:pic>
      <p:sp>
        <p:nvSpPr>
          <p:cNvPr id="12" name="TextBox 11">
            <a:extLst>
              <a:ext uri="{FF2B5EF4-FFF2-40B4-BE49-F238E27FC236}">
                <a16:creationId xmlns:a16="http://schemas.microsoft.com/office/drawing/2014/main" id="{88224DD0-1708-ADB6-1FFF-BE9B6AD99CBE}"/>
              </a:ext>
            </a:extLst>
          </p:cNvPr>
          <p:cNvSpPr txBox="1"/>
          <p:nvPr/>
        </p:nvSpPr>
        <p:spPr>
          <a:xfrm>
            <a:off x="4523706" y="3772723"/>
            <a:ext cx="4420579" cy="1200329"/>
          </a:xfrm>
          <a:prstGeom prst="rect">
            <a:avLst/>
          </a:prstGeom>
          <a:noFill/>
        </p:spPr>
        <p:txBody>
          <a:bodyPr wrap="square" rtlCol="0">
            <a:spAutoFit/>
          </a:bodyPr>
          <a:lstStyle/>
          <a:p>
            <a:r>
              <a:rPr lang="en-US" sz="2400"/>
              <a:t>Statically parse the Function Block Diagram of the process to extract all dependent device states</a:t>
            </a:r>
          </a:p>
        </p:txBody>
      </p:sp>
      <p:pic>
        <p:nvPicPr>
          <p:cNvPr id="15" name="Graphic 14" descr="Badge with solid fill">
            <a:extLst>
              <a:ext uri="{FF2B5EF4-FFF2-40B4-BE49-F238E27FC236}">
                <a16:creationId xmlns:a16="http://schemas.microsoft.com/office/drawing/2014/main" id="{7DC2BA6B-F33B-95C9-5CBA-49DEE654DE0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908" y="3880856"/>
            <a:ext cx="585544" cy="585544"/>
          </a:xfrm>
          <a:prstGeom prst="rect">
            <a:avLst/>
          </a:prstGeom>
        </p:spPr>
      </p:pic>
      <p:pic>
        <p:nvPicPr>
          <p:cNvPr id="18" name="Graphic 17" descr="Badge 3 with solid fill">
            <a:extLst>
              <a:ext uri="{FF2B5EF4-FFF2-40B4-BE49-F238E27FC236}">
                <a16:creationId xmlns:a16="http://schemas.microsoft.com/office/drawing/2014/main" id="{A6D1F845-1A3E-E551-893F-9F09617707A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4960" y="5461522"/>
            <a:ext cx="582700" cy="582700"/>
          </a:xfrm>
          <a:prstGeom prst="rect">
            <a:avLst/>
          </a:prstGeom>
        </p:spPr>
      </p:pic>
      <p:pic>
        <p:nvPicPr>
          <p:cNvPr id="21" name="Graphic 20" descr="Badge 1 with solid fill">
            <a:extLst>
              <a:ext uri="{FF2B5EF4-FFF2-40B4-BE49-F238E27FC236}">
                <a16:creationId xmlns:a16="http://schemas.microsoft.com/office/drawing/2014/main" id="{C30A7498-A8B3-65E7-B912-071D8FC1B7A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28925" y="1262098"/>
            <a:ext cx="567087" cy="567087"/>
          </a:xfrm>
          <a:prstGeom prst="rect">
            <a:avLst/>
          </a:prstGeom>
        </p:spPr>
      </p:pic>
      <p:sp>
        <p:nvSpPr>
          <p:cNvPr id="23" name="TextBox 22">
            <a:extLst>
              <a:ext uri="{FF2B5EF4-FFF2-40B4-BE49-F238E27FC236}">
                <a16:creationId xmlns:a16="http://schemas.microsoft.com/office/drawing/2014/main" id="{4223C4AD-055F-2659-6BD5-B54291658347}"/>
              </a:ext>
            </a:extLst>
          </p:cNvPr>
          <p:cNvSpPr txBox="1"/>
          <p:nvPr/>
        </p:nvSpPr>
        <p:spPr>
          <a:xfrm>
            <a:off x="8277323" y="5368273"/>
            <a:ext cx="3238686" cy="1200329"/>
          </a:xfrm>
          <a:prstGeom prst="rect">
            <a:avLst/>
          </a:prstGeom>
          <a:noFill/>
        </p:spPr>
        <p:txBody>
          <a:bodyPr wrap="square" rtlCol="0">
            <a:spAutoFit/>
          </a:bodyPr>
          <a:lstStyle/>
          <a:p>
            <a:r>
              <a:rPr lang="en-US" sz="2400"/>
              <a:t>Union all event states and inject into ScadaBR iteratively</a:t>
            </a:r>
          </a:p>
        </p:txBody>
      </p:sp>
    </p:spTree>
    <p:extLst>
      <p:ext uri="{BB962C8B-B14F-4D97-AF65-F5344CB8AC3E}">
        <p14:creationId xmlns:p14="http://schemas.microsoft.com/office/powerpoint/2010/main" val="2779297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2" grpId="0"/>
      <p:bldP spid="2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5" y="43046"/>
            <a:ext cx="6350654" cy="1189803"/>
          </a:xfrm>
        </p:spPr>
        <p:txBody>
          <a:bodyPr>
            <a:normAutofit/>
          </a:bodyPr>
          <a:lstStyle/>
          <a:p>
            <a:r>
              <a:rPr lang="en-US" sz="3600" b="1">
                <a:solidFill>
                  <a:schemeClr val="accent4">
                    <a:lumMod val="75000"/>
                  </a:schemeClr>
                </a:solidFill>
                <a:latin typeface="+mn-lt"/>
              </a:rPr>
              <a:t>Physics Analysis</a:t>
            </a:r>
          </a:p>
        </p:txBody>
      </p:sp>
      <p:sp>
        <p:nvSpPr>
          <p:cNvPr id="2" name="Title 2">
            <a:extLst>
              <a:ext uri="{FF2B5EF4-FFF2-40B4-BE49-F238E27FC236}">
                <a16:creationId xmlns:a16="http://schemas.microsoft.com/office/drawing/2014/main" id="{768B52A4-8DD2-816D-2AD0-AFFD508129A6}"/>
              </a:ext>
            </a:extLst>
          </p:cNvPr>
          <p:cNvSpPr txBox="1">
            <a:spLocks/>
          </p:cNvSpPr>
          <p:nvPr/>
        </p:nvSpPr>
        <p:spPr>
          <a:xfrm>
            <a:off x="211344" y="695670"/>
            <a:ext cx="7094891"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Learning normal sensor and actuator time series</a:t>
            </a:r>
          </a:p>
        </p:txBody>
      </p:sp>
      <p:pic>
        <p:nvPicPr>
          <p:cNvPr id="5" name="Picture 4" descr="Diagram, schematic&#10;&#10;Description automatically generated">
            <a:extLst>
              <a:ext uri="{FF2B5EF4-FFF2-40B4-BE49-F238E27FC236}">
                <a16:creationId xmlns:a16="http://schemas.microsoft.com/office/drawing/2014/main" id="{03E32C9D-0E57-FFC4-0C9C-9310049DF1A5}"/>
              </a:ext>
            </a:extLst>
          </p:cNvPr>
          <p:cNvPicPr>
            <a:picLocks noChangeAspect="1"/>
          </p:cNvPicPr>
          <p:nvPr/>
        </p:nvPicPr>
        <p:blipFill rotWithShape="1">
          <a:blip r:embed="rId3">
            <a:extLst>
              <a:ext uri="{28A0092B-C50C-407E-A947-70E740481C1C}">
                <a14:useLocalDpi xmlns:a14="http://schemas.microsoft.com/office/drawing/2010/main" val="0"/>
              </a:ext>
            </a:extLst>
          </a:blip>
          <a:srcRect t="45403"/>
          <a:stretch/>
        </p:blipFill>
        <p:spPr>
          <a:xfrm>
            <a:off x="211344" y="1232849"/>
            <a:ext cx="6234280" cy="1972073"/>
          </a:xfrm>
          <a:prstGeom prst="rect">
            <a:avLst/>
          </a:prstGeom>
        </p:spPr>
      </p:pic>
      <p:pic>
        <p:nvPicPr>
          <p:cNvPr id="7" name="Picture 6" descr="Chart, line chart&#10;&#10;Description automatically generated">
            <a:extLst>
              <a:ext uri="{FF2B5EF4-FFF2-40B4-BE49-F238E27FC236}">
                <a16:creationId xmlns:a16="http://schemas.microsoft.com/office/drawing/2014/main" id="{0FBAC017-479B-12D4-63B4-21CCD65167DE}"/>
              </a:ext>
            </a:extLst>
          </p:cNvPr>
          <p:cNvPicPr>
            <a:picLocks noChangeAspect="1"/>
          </p:cNvPicPr>
          <p:nvPr/>
        </p:nvPicPr>
        <p:blipFill rotWithShape="1">
          <a:blip r:embed="rId4"/>
          <a:srcRect t="10612"/>
          <a:stretch/>
        </p:blipFill>
        <p:spPr>
          <a:xfrm>
            <a:off x="3083510" y="4743521"/>
            <a:ext cx="2365518" cy="1585868"/>
          </a:xfrm>
          <a:prstGeom prst="rect">
            <a:avLst/>
          </a:prstGeom>
        </p:spPr>
      </p:pic>
      <p:sp>
        <p:nvSpPr>
          <p:cNvPr id="8" name="TextBox 7">
            <a:extLst>
              <a:ext uri="{FF2B5EF4-FFF2-40B4-BE49-F238E27FC236}">
                <a16:creationId xmlns:a16="http://schemas.microsoft.com/office/drawing/2014/main" id="{175CBA7C-8CCB-B581-2DE8-049AEC383F89}"/>
              </a:ext>
            </a:extLst>
          </p:cNvPr>
          <p:cNvSpPr txBox="1"/>
          <p:nvPr/>
        </p:nvSpPr>
        <p:spPr>
          <a:xfrm>
            <a:off x="2782454" y="3429000"/>
            <a:ext cx="6512270" cy="954107"/>
          </a:xfrm>
          <a:prstGeom prst="rect">
            <a:avLst/>
          </a:prstGeom>
          <a:noFill/>
        </p:spPr>
        <p:txBody>
          <a:bodyPr wrap="square" rtlCol="0">
            <a:spAutoFit/>
          </a:bodyPr>
          <a:lstStyle/>
          <a:p>
            <a:r>
              <a:rPr lang="en-US" sz="2000">
                <a:solidFill>
                  <a:srgbClr val="0070C0"/>
                </a:solidFill>
              </a:rPr>
              <a:t>Actuator and Sensor time slice may not be </a:t>
            </a:r>
            <a:r>
              <a:rPr lang="en-US" sz="2000" u="sng">
                <a:solidFill>
                  <a:srgbClr val="0070C0"/>
                </a:solidFill>
              </a:rPr>
              <a:t>causally related</a:t>
            </a:r>
            <a:endParaRPr lang="en-US" u="sng">
              <a:solidFill>
                <a:srgbClr val="0070C0"/>
              </a:solidFill>
            </a:endParaRPr>
          </a:p>
          <a:p>
            <a:r>
              <a:rPr lang="en-US"/>
              <a:t>Actuators are periodic in nature and not polled at same exact times, e.g., rising edge or peak values</a:t>
            </a:r>
          </a:p>
        </p:txBody>
      </p:sp>
      <p:pic>
        <p:nvPicPr>
          <p:cNvPr id="11" name="Picture 10" descr="Diagram, schematic&#10;&#10;Description automatically generated">
            <a:extLst>
              <a:ext uri="{FF2B5EF4-FFF2-40B4-BE49-F238E27FC236}">
                <a16:creationId xmlns:a16="http://schemas.microsoft.com/office/drawing/2014/main" id="{60393481-2E43-3D4C-4101-927DD6122C05}"/>
              </a:ext>
            </a:extLst>
          </p:cNvPr>
          <p:cNvPicPr>
            <a:picLocks noChangeAspect="1"/>
          </p:cNvPicPr>
          <p:nvPr/>
        </p:nvPicPr>
        <p:blipFill rotWithShape="1">
          <a:blip r:embed="rId3">
            <a:extLst>
              <a:ext uri="{28A0092B-C50C-407E-A947-70E740481C1C}">
                <a14:useLocalDpi xmlns:a14="http://schemas.microsoft.com/office/drawing/2010/main" val="0"/>
              </a:ext>
            </a:extLst>
          </a:blip>
          <a:srcRect l="41670" t="45403" r="31039"/>
          <a:stretch/>
        </p:blipFill>
        <p:spPr>
          <a:xfrm>
            <a:off x="5951690" y="4603188"/>
            <a:ext cx="1610287" cy="1866534"/>
          </a:xfrm>
          <a:prstGeom prst="rect">
            <a:avLst/>
          </a:prstGeom>
        </p:spPr>
      </p:pic>
      <p:sp>
        <p:nvSpPr>
          <p:cNvPr id="10" name="Rectangle 9">
            <a:extLst>
              <a:ext uri="{FF2B5EF4-FFF2-40B4-BE49-F238E27FC236}">
                <a16:creationId xmlns:a16="http://schemas.microsoft.com/office/drawing/2014/main" id="{CD252EF7-51BD-3009-385C-521CEA0E2D20}"/>
              </a:ext>
            </a:extLst>
          </p:cNvPr>
          <p:cNvSpPr/>
          <p:nvPr/>
        </p:nvSpPr>
        <p:spPr bwMode="auto">
          <a:xfrm>
            <a:off x="6588405" y="4498417"/>
            <a:ext cx="336855" cy="1650887"/>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13" name="Picture 12">
            <a:extLst>
              <a:ext uri="{FF2B5EF4-FFF2-40B4-BE49-F238E27FC236}">
                <a16:creationId xmlns:a16="http://schemas.microsoft.com/office/drawing/2014/main" id="{94DA76B9-3431-52DA-CC82-6E4433EB30B7}"/>
              </a:ext>
            </a:extLst>
          </p:cNvPr>
          <p:cNvPicPr>
            <a:picLocks noChangeAspect="1"/>
          </p:cNvPicPr>
          <p:nvPr/>
        </p:nvPicPr>
        <p:blipFill>
          <a:blip r:embed="rId5"/>
          <a:stretch>
            <a:fillRect/>
          </a:stretch>
        </p:blipFill>
        <p:spPr>
          <a:xfrm>
            <a:off x="6891465" y="1458263"/>
            <a:ext cx="4773706" cy="748242"/>
          </a:xfrm>
          <a:prstGeom prst="rect">
            <a:avLst/>
          </a:prstGeom>
        </p:spPr>
      </p:pic>
      <p:sp>
        <p:nvSpPr>
          <p:cNvPr id="4" name="Title 2">
            <a:extLst>
              <a:ext uri="{FF2B5EF4-FFF2-40B4-BE49-F238E27FC236}">
                <a16:creationId xmlns:a16="http://schemas.microsoft.com/office/drawing/2014/main" id="{192B7C43-840C-E424-494C-09E60166C81B}"/>
              </a:ext>
            </a:extLst>
          </p:cNvPr>
          <p:cNvSpPr txBox="1">
            <a:spLocks/>
          </p:cNvSpPr>
          <p:nvPr/>
        </p:nvSpPr>
        <p:spPr>
          <a:xfrm>
            <a:off x="8101147" y="714096"/>
            <a:ext cx="2769112"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a:latin typeface="+mn-lt"/>
              </a:rPr>
              <a:t>Autoencoder </a:t>
            </a:r>
          </a:p>
          <a:p>
            <a:pPr algn="ctr"/>
            <a:r>
              <a:rPr lang="en-US" sz="2400">
                <a:latin typeface="+mn-lt"/>
              </a:rPr>
              <a:t>Error Re-construction</a:t>
            </a:r>
          </a:p>
        </p:txBody>
      </p:sp>
      <p:cxnSp>
        <p:nvCxnSpPr>
          <p:cNvPr id="15" name="Straight Arrow Connector 14">
            <a:extLst>
              <a:ext uri="{FF2B5EF4-FFF2-40B4-BE49-F238E27FC236}">
                <a16:creationId xmlns:a16="http://schemas.microsoft.com/office/drawing/2014/main" id="{9E67D004-30D4-F23A-90EB-19EB716A523E}"/>
              </a:ext>
            </a:extLst>
          </p:cNvPr>
          <p:cNvCxnSpPr>
            <a:cxnSpLocks/>
          </p:cNvCxnSpPr>
          <p:nvPr/>
        </p:nvCxnSpPr>
        <p:spPr>
          <a:xfrm>
            <a:off x="5765474" y="3789414"/>
            <a:ext cx="758890" cy="954107"/>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6A6834B-22A2-4C4F-0106-9EF174D536DC}"/>
              </a:ext>
            </a:extLst>
          </p:cNvPr>
          <p:cNvSpPr/>
          <p:nvPr/>
        </p:nvSpPr>
        <p:spPr bwMode="auto">
          <a:xfrm>
            <a:off x="4989347" y="3474419"/>
            <a:ext cx="1046130" cy="291290"/>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4876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4"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43046"/>
            <a:ext cx="10411831" cy="1189803"/>
          </a:xfrm>
        </p:spPr>
        <p:txBody>
          <a:bodyPr>
            <a:normAutofit/>
          </a:bodyPr>
          <a:lstStyle/>
          <a:p>
            <a:r>
              <a:rPr lang="en-US" sz="3600" b="1">
                <a:solidFill>
                  <a:schemeClr val="accent4">
                    <a:lumMod val="75000"/>
                  </a:schemeClr>
                </a:solidFill>
                <a:latin typeface="+mn-lt"/>
              </a:rPr>
              <a:t>Physics Analysis (Cont’d)</a:t>
            </a:r>
          </a:p>
        </p:txBody>
      </p:sp>
      <p:sp>
        <p:nvSpPr>
          <p:cNvPr id="2" name="Title 2">
            <a:extLst>
              <a:ext uri="{FF2B5EF4-FFF2-40B4-BE49-F238E27FC236}">
                <a16:creationId xmlns:a16="http://schemas.microsoft.com/office/drawing/2014/main" id="{768B52A4-8DD2-816D-2AD0-AFFD508129A6}"/>
              </a:ext>
            </a:extLst>
          </p:cNvPr>
          <p:cNvSpPr txBox="1">
            <a:spLocks/>
          </p:cNvSpPr>
          <p:nvPr/>
        </p:nvSpPr>
        <p:spPr>
          <a:xfrm>
            <a:off x="211344" y="695670"/>
            <a:ext cx="7094891"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a:solidFill>
                  <a:srgbClr val="0070C0"/>
                </a:solidFill>
                <a:latin typeface="+mn-lt"/>
              </a:rPr>
              <a:t>Learning normal sensor and actuator time series</a:t>
            </a:r>
          </a:p>
        </p:txBody>
      </p:sp>
      <p:sp>
        <p:nvSpPr>
          <p:cNvPr id="12" name="TextBox 11">
            <a:extLst>
              <a:ext uri="{FF2B5EF4-FFF2-40B4-BE49-F238E27FC236}">
                <a16:creationId xmlns:a16="http://schemas.microsoft.com/office/drawing/2014/main" id="{A829586E-3E12-C866-282C-2FA4984FE857}"/>
              </a:ext>
            </a:extLst>
          </p:cNvPr>
          <p:cNvSpPr txBox="1"/>
          <p:nvPr/>
        </p:nvSpPr>
        <p:spPr>
          <a:xfrm>
            <a:off x="417936" y="1607254"/>
            <a:ext cx="9048792" cy="3046988"/>
          </a:xfrm>
          <a:prstGeom prst="rect">
            <a:avLst/>
          </a:prstGeom>
          <a:noFill/>
          <a:ln>
            <a:noFill/>
          </a:ln>
        </p:spPr>
        <p:txBody>
          <a:bodyPr wrap="square" rtlCol="0">
            <a:spAutoFit/>
          </a:bodyPr>
          <a:lstStyle/>
          <a:p>
            <a:r>
              <a:rPr lang="en-US" sz="2400" u="sng"/>
              <a:t>Other challenges (for correlation with SCADA):</a:t>
            </a:r>
          </a:p>
          <a:p>
            <a:pPr marL="342900" indent="-342900">
              <a:buFont typeface="+mj-lt"/>
              <a:buAutoNum type="arabicPeriod"/>
            </a:pPr>
            <a:r>
              <a:rPr lang="en-US"/>
              <a:t>Physics have inertia (slow to respond to changes)</a:t>
            </a:r>
          </a:p>
          <a:p>
            <a:pPr marL="800100" lvl="1" indent="-342900">
              <a:buFont typeface="Arial" panose="020B0604020202020204" pitchFamily="34" charset="0"/>
              <a:buChar char="•"/>
            </a:pPr>
            <a:r>
              <a:rPr lang="en-US"/>
              <a:t>We use a data driven approach to infer inertia delays for each process</a:t>
            </a:r>
          </a:p>
          <a:p>
            <a:pPr marL="342900" indent="-342900">
              <a:buFont typeface="+mj-lt"/>
              <a:buAutoNum type="arabicPeriod"/>
            </a:pPr>
            <a:r>
              <a:rPr lang="en-US"/>
              <a:t>Neural networks have a bottle neck (more delays)</a:t>
            </a:r>
          </a:p>
          <a:p>
            <a:pPr marL="800100" lvl="1" indent="-342900">
              <a:buFont typeface="+mj-lt"/>
              <a:buAutoNum type="arabicPeriod"/>
            </a:pPr>
            <a:r>
              <a:rPr lang="en-US"/>
              <a:t>We leverage Transformers</a:t>
            </a:r>
          </a:p>
          <a:p>
            <a:pPr marL="342900" indent="-342900">
              <a:buFont typeface="+mj-lt"/>
              <a:buAutoNum type="arabicPeriod"/>
            </a:pPr>
            <a:endParaRPr lang="en-US">
              <a:solidFill>
                <a:srgbClr val="0070C0"/>
              </a:solidFill>
            </a:endParaRPr>
          </a:p>
          <a:p>
            <a:r>
              <a:rPr lang="en-US" sz="2400">
                <a:solidFill>
                  <a:srgbClr val="0070C0"/>
                </a:solidFill>
              </a:rPr>
              <a:t>Transformer-based Sequence Models</a:t>
            </a:r>
          </a:p>
          <a:p>
            <a:pPr marL="342900" indent="-342900">
              <a:buFont typeface="+mj-lt"/>
              <a:buAutoNum type="arabicPeriod"/>
            </a:pPr>
            <a:r>
              <a:rPr lang="en-US"/>
              <a:t>State-of-the-art sequence modelling technique</a:t>
            </a:r>
          </a:p>
          <a:p>
            <a:pPr marL="342900" indent="-342900">
              <a:buFont typeface="+mj-lt"/>
              <a:buAutoNum type="arabicPeriod"/>
            </a:pPr>
            <a:r>
              <a:rPr lang="en-US"/>
              <a:t>Uses </a:t>
            </a:r>
            <a:r>
              <a:rPr lang="en-US" u="sng"/>
              <a:t>Attention</a:t>
            </a:r>
            <a:r>
              <a:rPr lang="en-US"/>
              <a:t> technique to rank causal relationships in time-series data</a:t>
            </a:r>
          </a:p>
          <a:p>
            <a:pPr marL="342900" indent="-342900">
              <a:buFont typeface="+mj-lt"/>
              <a:buAutoNum type="arabicPeriod"/>
            </a:pPr>
            <a:r>
              <a:rPr lang="en-US"/>
              <a:t>Can parallelize multiple Attention Blocks, eliminating the bottle neck in sequence models</a:t>
            </a:r>
          </a:p>
        </p:txBody>
      </p:sp>
      <p:pic>
        <p:nvPicPr>
          <p:cNvPr id="4" name="Picture 3" descr="A picture containing electric organ&#10;&#10;Description automatically generated">
            <a:extLst>
              <a:ext uri="{FF2B5EF4-FFF2-40B4-BE49-F238E27FC236}">
                <a16:creationId xmlns:a16="http://schemas.microsoft.com/office/drawing/2014/main" id="{11F16DC2-ED67-6633-3EBD-5D08885AD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95999" y="399835"/>
            <a:ext cx="2579452" cy="3321778"/>
          </a:xfrm>
          <a:prstGeom prst="rect">
            <a:avLst/>
          </a:prstGeom>
        </p:spPr>
      </p:pic>
      <p:sp>
        <p:nvSpPr>
          <p:cNvPr id="9" name="TextBox 8">
            <a:extLst>
              <a:ext uri="{FF2B5EF4-FFF2-40B4-BE49-F238E27FC236}">
                <a16:creationId xmlns:a16="http://schemas.microsoft.com/office/drawing/2014/main" id="{6891D3FA-6477-75C6-2FF9-994C45B69271}"/>
              </a:ext>
            </a:extLst>
          </p:cNvPr>
          <p:cNvSpPr txBox="1"/>
          <p:nvPr/>
        </p:nvSpPr>
        <p:spPr>
          <a:xfrm>
            <a:off x="8785411" y="3727252"/>
            <a:ext cx="3200628" cy="646331"/>
          </a:xfrm>
          <a:prstGeom prst="rect">
            <a:avLst/>
          </a:prstGeom>
          <a:noFill/>
        </p:spPr>
        <p:txBody>
          <a:bodyPr wrap="square" rtlCol="0">
            <a:spAutoFit/>
          </a:bodyPr>
          <a:lstStyle/>
          <a:p>
            <a:r>
              <a:rPr lang="en-US">
                <a:solidFill>
                  <a:srgbClr val="0070C0"/>
                </a:solidFill>
              </a:rPr>
              <a:t>Conveyor driven by a large spinning disc experiences inertia</a:t>
            </a:r>
          </a:p>
        </p:txBody>
      </p:sp>
      <p:pic>
        <p:nvPicPr>
          <p:cNvPr id="5" name="Graphic 4">
            <a:extLst>
              <a:ext uri="{FF2B5EF4-FFF2-40B4-BE49-F238E27FC236}">
                <a16:creationId xmlns:a16="http://schemas.microsoft.com/office/drawing/2014/main" id="{D074BE53-DC97-47E8-F083-B65CFC7164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3374737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43046"/>
            <a:ext cx="10411831" cy="1189803"/>
          </a:xfrm>
        </p:spPr>
        <p:txBody>
          <a:bodyPr>
            <a:normAutofit/>
          </a:bodyPr>
          <a:lstStyle/>
          <a:p>
            <a:r>
              <a:rPr lang="en-US" sz="3600" b="1">
                <a:solidFill>
                  <a:schemeClr val="accent4">
                    <a:lumMod val="75000"/>
                  </a:schemeClr>
                </a:solidFill>
                <a:latin typeface="+mn-lt"/>
              </a:rPr>
              <a:t>Transformer-Based Autoencoder</a:t>
            </a:r>
          </a:p>
        </p:txBody>
      </p:sp>
      <p:pic>
        <p:nvPicPr>
          <p:cNvPr id="6" name="Picture 5" descr="Diagram&#10;&#10;Description automatically generated">
            <a:extLst>
              <a:ext uri="{FF2B5EF4-FFF2-40B4-BE49-F238E27FC236}">
                <a16:creationId xmlns:a16="http://schemas.microsoft.com/office/drawing/2014/main" id="{F2B76BE8-2D91-CBF5-FCFB-743A3DE84F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52282" y="1234473"/>
            <a:ext cx="8767483" cy="4389054"/>
          </a:xfrm>
          <a:prstGeom prst="rect">
            <a:avLst/>
          </a:prstGeom>
        </p:spPr>
      </p:pic>
      <p:pic>
        <p:nvPicPr>
          <p:cNvPr id="2" name="Graphic 1">
            <a:extLst>
              <a:ext uri="{FF2B5EF4-FFF2-40B4-BE49-F238E27FC236}">
                <a16:creationId xmlns:a16="http://schemas.microsoft.com/office/drawing/2014/main" id="{934EDAFC-A4CF-0BBD-7808-26875CB8522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72174" y="6152269"/>
            <a:ext cx="1819826" cy="640309"/>
          </a:xfrm>
          <a:prstGeom prst="rect">
            <a:avLst/>
          </a:prstGeom>
        </p:spPr>
      </p:pic>
      <p:sp>
        <p:nvSpPr>
          <p:cNvPr id="4" name="TextBox 3">
            <a:extLst>
              <a:ext uri="{FF2B5EF4-FFF2-40B4-BE49-F238E27FC236}">
                <a16:creationId xmlns:a16="http://schemas.microsoft.com/office/drawing/2014/main" id="{63E02460-5EAA-F743-4ED5-1E4DCCF866F7}"/>
              </a:ext>
            </a:extLst>
          </p:cNvPr>
          <p:cNvSpPr txBox="1"/>
          <p:nvPr/>
        </p:nvSpPr>
        <p:spPr>
          <a:xfrm>
            <a:off x="423333" y="5994400"/>
            <a:ext cx="5842000" cy="646331"/>
          </a:xfrm>
          <a:prstGeom prst="rect">
            <a:avLst/>
          </a:prstGeom>
          <a:noFill/>
        </p:spPr>
        <p:txBody>
          <a:bodyPr wrap="square" rtlCol="0">
            <a:spAutoFit/>
          </a:bodyPr>
          <a:lstStyle/>
          <a:p>
            <a:r>
              <a:rPr lang="en-US"/>
              <a:t>Reference Paper: Attention is All you Need</a:t>
            </a:r>
          </a:p>
          <a:p>
            <a:r>
              <a:rPr lang="en-US"/>
              <a:t>https://</a:t>
            </a:r>
            <a:r>
              <a:rPr lang="en-US" err="1"/>
              <a:t>arxiv.org</a:t>
            </a:r>
            <a:r>
              <a:rPr lang="en-US"/>
              <a:t>/abs/1706.03762</a:t>
            </a:r>
          </a:p>
        </p:txBody>
      </p:sp>
    </p:spTree>
    <p:extLst>
      <p:ext uri="{BB962C8B-B14F-4D97-AF65-F5344CB8AC3E}">
        <p14:creationId xmlns:p14="http://schemas.microsoft.com/office/powerpoint/2010/main" val="1263595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33081"/>
            <a:ext cx="4190327" cy="1189803"/>
          </a:xfrm>
        </p:spPr>
        <p:txBody>
          <a:bodyPr>
            <a:normAutofit/>
          </a:bodyPr>
          <a:lstStyle/>
          <a:p>
            <a:r>
              <a:rPr lang="en-US" sz="3600" b="1">
                <a:solidFill>
                  <a:schemeClr val="accent4">
                    <a:lumMod val="75000"/>
                  </a:schemeClr>
                </a:solidFill>
                <a:latin typeface="+mn-lt"/>
              </a:rPr>
              <a:t>Physical Experiments</a:t>
            </a:r>
            <a:br>
              <a:rPr lang="en-US" sz="3600" b="1">
                <a:solidFill>
                  <a:schemeClr val="accent4">
                    <a:lumMod val="75000"/>
                  </a:schemeClr>
                </a:solidFill>
                <a:latin typeface="+mn-lt"/>
              </a:rPr>
            </a:br>
            <a:r>
              <a:rPr lang="en-US" sz="2800" b="1">
                <a:solidFill>
                  <a:srgbClr val="0070C0"/>
                </a:solidFill>
                <a:latin typeface="+mn-lt"/>
              </a:rPr>
              <a:t>Emulated in </a:t>
            </a:r>
            <a:r>
              <a:rPr lang="en-US" sz="2800" b="1" err="1">
                <a:solidFill>
                  <a:srgbClr val="0070C0"/>
                </a:solidFill>
                <a:latin typeface="+mn-lt"/>
              </a:rPr>
              <a:t>FactoryIO</a:t>
            </a:r>
            <a:endParaRPr lang="en-US" sz="2800" b="1">
              <a:solidFill>
                <a:srgbClr val="0070C0"/>
              </a:solidFill>
              <a:latin typeface="+mn-lt"/>
            </a:endParaRPr>
          </a:p>
        </p:txBody>
      </p:sp>
      <p:pic>
        <p:nvPicPr>
          <p:cNvPr id="4" name="Picture 3">
            <a:extLst>
              <a:ext uri="{FF2B5EF4-FFF2-40B4-BE49-F238E27FC236}">
                <a16:creationId xmlns:a16="http://schemas.microsoft.com/office/drawing/2014/main" id="{CC5C295C-AE19-D23F-8510-E0335D7B54A6}"/>
              </a:ext>
            </a:extLst>
          </p:cNvPr>
          <p:cNvPicPr>
            <a:picLocks noChangeAspect="1"/>
          </p:cNvPicPr>
          <p:nvPr/>
        </p:nvPicPr>
        <p:blipFill>
          <a:blip r:embed="rId3"/>
          <a:stretch>
            <a:fillRect/>
          </a:stretch>
        </p:blipFill>
        <p:spPr>
          <a:xfrm>
            <a:off x="680883" y="4707610"/>
            <a:ext cx="10512784" cy="1917309"/>
          </a:xfrm>
          <a:prstGeom prst="rect">
            <a:avLst/>
          </a:prstGeom>
        </p:spPr>
      </p:pic>
      <p:pic>
        <p:nvPicPr>
          <p:cNvPr id="5" name="Picture 4">
            <a:extLst>
              <a:ext uri="{FF2B5EF4-FFF2-40B4-BE49-F238E27FC236}">
                <a16:creationId xmlns:a16="http://schemas.microsoft.com/office/drawing/2014/main" id="{52679E57-8C56-2ADD-AD9A-35A0C548A4B9}"/>
              </a:ext>
            </a:extLst>
          </p:cNvPr>
          <p:cNvPicPr>
            <a:picLocks noChangeAspect="1"/>
          </p:cNvPicPr>
          <p:nvPr/>
        </p:nvPicPr>
        <p:blipFill rotWithShape="1">
          <a:blip r:embed="rId4">
            <a:extLst>
              <a:ext uri="{28A0092B-C50C-407E-A947-70E740481C1C}">
                <a14:useLocalDpi xmlns:a14="http://schemas.microsoft.com/office/drawing/2010/main" val="0"/>
              </a:ext>
            </a:extLst>
          </a:blip>
          <a:srcRect l="47126"/>
          <a:stretch/>
        </p:blipFill>
        <p:spPr>
          <a:xfrm>
            <a:off x="194927" y="1654712"/>
            <a:ext cx="2064179" cy="2024831"/>
          </a:xfrm>
          <a:prstGeom prst="rect">
            <a:avLst/>
          </a:prstGeom>
          <a:ln w="3175">
            <a:solidFill>
              <a:schemeClr val="tx1"/>
            </a:solidFill>
          </a:ln>
        </p:spPr>
      </p:pic>
      <p:pic>
        <p:nvPicPr>
          <p:cNvPr id="8" name="Picture 7" descr="A picture containing floor, indoor&#10;&#10;Description automatically generated">
            <a:extLst>
              <a:ext uri="{FF2B5EF4-FFF2-40B4-BE49-F238E27FC236}">
                <a16:creationId xmlns:a16="http://schemas.microsoft.com/office/drawing/2014/main" id="{D6100944-968F-5088-255F-AEAC7F91B947}"/>
              </a:ext>
            </a:extLst>
          </p:cNvPr>
          <p:cNvPicPr>
            <a:picLocks noChangeAspect="1"/>
          </p:cNvPicPr>
          <p:nvPr/>
        </p:nvPicPr>
        <p:blipFill rotWithShape="1">
          <a:blip r:embed="rId5">
            <a:extLst>
              <a:ext uri="{28A0092B-C50C-407E-A947-70E740481C1C}">
                <a14:useLocalDpi xmlns:a14="http://schemas.microsoft.com/office/drawing/2010/main" val="0"/>
              </a:ext>
            </a:extLst>
          </a:blip>
          <a:srcRect l="21155" r="6932"/>
          <a:stretch/>
        </p:blipFill>
        <p:spPr>
          <a:xfrm>
            <a:off x="2583594" y="1532665"/>
            <a:ext cx="2122262" cy="2563906"/>
          </a:xfrm>
          <a:prstGeom prst="rect">
            <a:avLst/>
          </a:prstGeom>
        </p:spPr>
      </p:pic>
      <p:pic>
        <p:nvPicPr>
          <p:cNvPr id="12" name="Picture 11" descr="A picture containing floor, indoor&#10;&#10;Description automatically generated">
            <a:extLst>
              <a:ext uri="{FF2B5EF4-FFF2-40B4-BE49-F238E27FC236}">
                <a16:creationId xmlns:a16="http://schemas.microsoft.com/office/drawing/2014/main" id="{F761FF7F-5E64-0A4E-2E1D-4F10AED30022}"/>
              </a:ext>
            </a:extLst>
          </p:cNvPr>
          <p:cNvPicPr>
            <a:picLocks noChangeAspect="1"/>
          </p:cNvPicPr>
          <p:nvPr/>
        </p:nvPicPr>
        <p:blipFill rotWithShape="1">
          <a:blip r:embed="rId6">
            <a:extLst>
              <a:ext uri="{28A0092B-C50C-407E-A947-70E740481C1C}">
                <a14:useLocalDpi xmlns:a14="http://schemas.microsoft.com/office/drawing/2010/main" val="0"/>
              </a:ext>
            </a:extLst>
          </a:blip>
          <a:srcRect b="14757"/>
          <a:stretch/>
        </p:blipFill>
        <p:spPr>
          <a:xfrm>
            <a:off x="7774259" y="2935269"/>
            <a:ext cx="2968673" cy="1699361"/>
          </a:xfrm>
          <a:prstGeom prst="rect">
            <a:avLst/>
          </a:prstGeom>
        </p:spPr>
      </p:pic>
      <p:pic>
        <p:nvPicPr>
          <p:cNvPr id="15" name="Picture 14" descr="A picture containing floor, indoor&#10;&#10;Description automatically generated">
            <a:extLst>
              <a:ext uri="{FF2B5EF4-FFF2-40B4-BE49-F238E27FC236}">
                <a16:creationId xmlns:a16="http://schemas.microsoft.com/office/drawing/2014/main" id="{627BA67A-BB2B-8578-8A7B-72F39DAACAC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03891" y="306072"/>
            <a:ext cx="3378109" cy="1943894"/>
          </a:xfrm>
          <a:prstGeom prst="rect">
            <a:avLst/>
          </a:prstGeom>
        </p:spPr>
      </p:pic>
      <p:pic>
        <p:nvPicPr>
          <p:cNvPr id="21" name="Picture 20" descr="A picture containing metal&#10;&#10;Description automatically generated">
            <a:extLst>
              <a:ext uri="{FF2B5EF4-FFF2-40B4-BE49-F238E27FC236}">
                <a16:creationId xmlns:a16="http://schemas.microsoft.com/office/drawing/2014/main" id="{081923D8-5052-D699-4057-BE35DC5D684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258596" y="233081"/>
            <a:ext cx="2513860" cy="2526600"/>
          </a:xfrm>
          <a:prstGeom prst="rect">
            <a:avLst/>
          </a:prstGeom>
        </p:spPr>
      </p:pic>
      <p:pic>
        <p:nvPicPr>
          <p:cNvPr id="25" name="Picture 24" descr="A picture containing electric organ&#10;&#10;Description automatically generated">
            <a:extLst>
              <a:ext uri="{FF2B5EF4-FFF2-40B4-BE49-F238E27FC236}">
                <a16:creationId xmlns:a16="http://schemas.microsoft.com/office/drawing/2014/main" id="{EDECF54A-8AD0-A830-2A50-03A7649B0D2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70856" y="2555485"/>
            <a:ext cx="1645176" cy="2118632"/>
          </a:xfrm>
          <a:prstGeom prst="rect">
            <a:avLst/>
          </a:prstGeom>
        </p:spPr>
      </p:pic>
    </p:spTree>
    <p:extLst>
      <p:ext uri="{BB962C8B-B14F-4D97-AF65-F5344CB8AC3E}">
        <p14:creationId xmlns:p14="http://schemas.microsoft.com/office/powerpoint/2010/main" val="1635894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33081"/>
            <a:ext cx="10411831" cy="1189803"/>
          </a:xfrm>
        </p:spPr>
        <p:txBody>
          <a:bodyPr>
            <a:normAutofit/>
          </a:bodyPr>
          <a:lstStyle/>
          <a:p>
            <a:r>
              <a:rPr lang="en-US" sz="3600" b="1">
                <a:solidFill>
                  <a:schemeClr val="accent4">
                    <a:lumMod val="75000"/>
                  </a:schemeClr>
                </a:solidFill>
                <a:latin typeface="+mn-lt"/>
              </a:rPr>
              <a:t>SCADA Attack Injection</a:t>
            </a:r>
            <a:br>
              <a:rPr lang="en-US" sz="3600" b="1">
                <a:solidFill>
                  <a:schemeClr val="accent4">
                    <a:lumMod val="75000"/>
                  </a:schemeClr>
                </a:solidFill>
                <a:latin typeface="+mn-lt"/>
              </a:rPr>
            </a:br>
            <a:r>
              <a:rPr lang="en-US" sz="3600">
                <a:solidFill>
                  <a:srgbClr val="0070C0"/>
                </a:solidFill>
                <a:latin typeface="+mn-lt"/>
              </a:rPr>
              <a:t>STUXNET-type Infection of ScadaBR</a:t>
            </a:r>
          </a:p>
        </p:txBody>
      </p:sp>
      <p:pic>
        <p:nvPicPr>
          <p:cNvPr id="2" name="Graphic 1">
            <a:extLst>
              <a:ext uri="{FF2B5EF4-FFF2-40B4-BE49-F238E27FC236}">
                <a16:creationId xmlns:a16="http://schemas.microsoft.com/office/drawing/2014/main" id="{C41C0AAE-D1D7-DE61-5F92-2F7516A875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sp>
        <p:nvSpPr>
          <p:cNvPr id="4" name="TextBox 3">
            <a:extLst>
              <a:ext uri="{FF2B5EF4-FFF2-40B4-BE49-F238E27FC236}">
                <a16:creationId xmlns:a16="http://schemas.microsoft.com/office/drawing/2014/main" id="{54F287FF-1BEA-2B10-B1A7-6CEAEBF8BEB9}"/>
              </a:ext>
            </a:extLst>
          </p:cNvPr>
          <p:cNvSpPr txBox="1"/>
          <p:nvPr/>
        </p:nvSpPr>
        <p:spPr>
          <a:xfrm>
            <a:off x="762897" y="5099979"/>
            <a:ext cx="5300548" cy="1477328"/>
          </a:xfrm>
          <a:prstGeom prst="rect">
            <a:avLst/>
          </a:prstGeom>
          <a:noFill/>
        </p:spPr>
        <p:txBody>
          <a:bodyPr wrap="square" rtlCol="0">
            <a:spAutoFit/>
          </a:bodyPr>
          <a:lstStyle/>
          <a:p>
            <a:pPr algn="l"/>
            <a:r>
              <a:rPr lang="en-US" b="0" i="0" u="none" strike="noStrike">
                <a:solidFill>
                  <a:srgbClr val="24292F"/>
                </a:solidFill>
                <a:effectLst/>
                <a:latin typeface="-apple-system"/>
              </a:rPr>
              <a:t>Replace the compiled ModbusDataSource.class with the current installed ScadaBR file C:\Program Files\ScadaBR\tomcat\webapps\ScadaBR\WEB-INF\classes\com\serotonin\mango\rt\dataSource\modbus\ModbusDataSource.class.</a:t>
            </a:r>
            <a:endParaRPr lang="en-US"/>
          </a:p>
        </p:txBody>
      </p:sp>
      <p:sp>
        <p:nvSpPr>
          <p:cNvPr id="5" name="TextBox 4">
            <a:extLst>
              <a:ext uri="{FF2B5EF4-FFF2-40B4-BE49-F238E27FC236}">
                <a16:creationId xmlns:a16="http://schemas.microsoft.com/office/drawing/2014/main" id="{3BF51C7B-2E49-7693-4735-54B4B1DDD201}"/>
              </a:ext>
            </a:extLst>
          </p:cNvPr>
          <p:cNvSpPr txBox="1"/>
          <p:nvPr/>
        </p:nvSpPr>
        <p:spPr>
          <a:xfrm>
            <a:off x="877228" y="1779981"/>
            <a:ext cx="4133386" cy="646331"/>
          </a:xfrm>
          <a:prstGeom prst="rect">
            <a:avLst/>
          </a:prstGeom>
          <a:noFill/>
        </p:spPr>
        <p:txBody>
          <a:bodyPr wrap="square" rtlCol="0">
            <a:spAutoFit/>
          </a:bodyPr>
          <a:lstStyle/>
          <a:p>
            <a:pPr algn="l"/>
            <a:r>
              <a:rPr lang="en-US" b="0" i="0" u="none" strike="noStrike">
                <a:solidFill>
                  <a:srgbClr val="24292F"/>
                </a:solidFill>
                <a:effectLst/>
                <a:latin typeface="-apple-system"/>
              </a:rPr>
              <a:t>Clone the ScadaBR repository. </a:t>
            </a:r>
          </a:p>
          <a:p>
            <a:pPr algn="l"/>
            <a:r>
              <a:rPr lang="en-US" b="0" i="0" u="none" strike="noStrike">
                <a:solidFill>
                  <a:srgbClr val="24292F"/>
                </a:solidFill>
                <a:effectLst/>
                <a:latin typeface="-apple-system"/>
              </a:rPr>
              <a:t>(</a:t>
            </a:r>
            <a:r>
              <a:rPr lang="en-US" b="0" i="0" u="none" strike="noStrike">
                <a:solidFill>
                  <a:srgbClr val="24292F"/>
                </a:solidFill>
                <a:effectLst/>
                <a:latin typeface="-apple-system"/>
                <a:hlinkClick r:id="rId5"/>
              </a:rPr>
              <a:t>https://github.com/ScadaBR/ScadaBR</a:t>
            </a:r>
            <a:r>
              <a:rPr lang="en-US" b="0" i="0" u="none" strike="noStrike">
                <a:solidFill>
                  <a:srgbClr val="24292F"/>
                </a:solidFill>
                <a:effectLst/>
                <a:latin typeface="-apple-system"/>
              </a:rPr>
              <a:t>)</a:t>
            </a:r>
            <a:endParaRPr lang="en-US"/>
          </a:p>
        </p:txBody>
      </p:sp>
      <p:sp>
        <p:nvSpPr>
          <p:cNvPr id="6" name="TextBox 5">
            <a:extLst>
              <a:ext uri="{FF2B5EF4-FFF2-40B4-BE49-F238E27FC236}">
                <a16:creationId xmlns:a16="http://schemas.microsoft.com/office/drawing/2014/main" id="{AD0216EC-67D4-1A3D-02A4-372E39B093A9}"/>
              </a:ext>
            </a:extLst>
          </p:cNvPr>
          <p:cNvSpPr txBox="1"/>
          <p:nvPr/>
        </p:nvSpPr>
        <p:spPr>
          <a:xfrm>
            <a:off x="877228" y="2807797"/>
            <a:ext cx="4133386" cy="1200329"/>
          </a:xfrm>
          <a:prstGeom prst="rect">
            <a:avLst/>
          </a:prstGeom>
          <a:noFill/>
        </p:spPr>
        <p:txBody>
          <a:bodyPr wrap="square" rtlCol="0">
            <a:spAutoFit/>
          </a:bodyPr>
          <a:lstStyle/>
          <a:p>
            <a:pPr algn="l"/>
            <a:r>
              <a:rPr lang="en-US" b="0" i="0" u="none" strike="noStrike">
                <a:solidFill>
                  <a:srgbClr val="24292F"/>
                </a:solidFill>
                <a:effectLst/>
                <a:latin typeface="-apple-system"/>
              </a:rPr>
              <a:t>Modify ModbusDataSource.java, and re-compile </a:t>
            </a:r>
            <a:r>
              <a:rPr lang="en-US" b="0" i="0" u="none" strike="noStrike">
                <a:solidFill>
                  <a:srgbClr val="24292F"/>
                </a:solidFill>
                <a:effectLst/>
                <a:latin typeface="-apple-system"/>
                <a:sym typeface="Wingdings" pitchFamily="2" charset="2"/>
              </a:rPr>
              <a:t> </a:t>
            </a:r>
            <a:r>
              <a:rPr lang="en-US" b="0" i="0" u="none" strike="noStrike">
                <a:solidFill>
                  <a:srgbClr val="24292F"/>
                </a:solidFill>
                <a:effectLst/>
                <a:latin typeface="-apple-system"/>
              </a:rPr>
              <a:t>ModbusDataSource.class. The attack source code can be found in Attack_Scripts/ModbusDataSource.java.</a:t>
            </a:r>
            <a:endParaRPr lang="en-US"/>
          </a:p>
        </p:txBody>
      </p:sp>
      <p:sp>
        <p:nvSpPr>
          <p:cNvPr id="7" name="TextBox 6">
            <a:extLst>
              <a:ext uri="{FF2B5EF4-FFF2-40B4-BE49-F238E27FC236}">
                <a16:creationId xmlns:a16="http://schemas.microsoft.com/office/drawing/2014/main" id="{2F14B331-F7B1-D3F4-6C17-00D07E328970}"/>
              </a:ext>
            </a:extLst>
          </p:cNvPr>
          <p:cNvSpPr txBox="1"/>
          <p:nvPr/>
        </p:nvSpPr>
        <p:spPr>
          <a:xfrm>
            <a:off x="794484" y="4121231"/>
            <a:ext cx="4394080" cy="923330"/>
          </a:xfrm>
          <a:prstGeom prst="rect">
            <a:avLst/>
          </a:prstGeom>
          <a:noFill/>
        </p:spPr>
        <p:txBody>
          <a:bodyPr wrap="square" rtlCol="0">
            <a:spAutoFit/>
          </a:bodyPr>
          <a:lstStyle/>
          <a:p>
            <a:pPr algn="l"/>
            <a:r>
              <a:rPr lang="en-US" b="0" i="0" u="none" strike="noStrike">
                <a:solidFill>
                  <a:srgbClr val="24292F"/>
                </a:solidFill>
                <a:effectLst/>
                <a:latin typeface="-apple-system"/>
              </a:rPr>
              <a:t>ModbusDataSource.class will read a Stuxnet-type attack config file to perform attack in Files\ScadaBR\tomcat\conf\AttackConfig.txt</a:t>
            </a:r>
            <a:endParaRPr lang="en-US"/>
          </a:p>
        </p:txBody>
      </p:sp>
      <p:sp>
        <p:nvSpPr>
          <p:cNvPr id="12" name="TextBox 11">
            <a:extLst>
              <a:ext uri="{FF2B5EF4-FFF2-40B4-BE49-F238E27FC236}">
                <a16:creationId xmlns:a16="http://schemas.microsoft.com/office/drawing/2014/main" id="{0D26C327-5EC8-E0AA-AE11-6F5C9EA1E3C1}"/>
              </a:ext>
            </a:extLst>
          </p:cNvPr>
          <p:cNvSpPr txBox="1"/>
          <p:nvPr/>
        </p:nvSpPr>
        <p:spPr>
          <a:xfrm>
            <a:off x="6277069" y="1763778"/>
            <a:ext cx="5795022" cy="923330"/>
          </a:xfrm>
          <a:prstGeom prst="rect">
            <a:avLst/>
          </a:prstGeom>
          <a:noFill/>
        </p:spPr>
        <p:txBody>
          <a:bodyPr wrap="square" rtlCol="0">
            <a:spAutoFit/>
          </a:bodyPr>
          <a:lstStyle/>
          <a:p>
            <a:pPr algn="l"/>
            <a:r>
              <a:rPr lang="en-US" b="0" i="0" u="none" strike="noStrike">
                <a:solidFill>
                  <a:srgbClr val="24292F"/>
                </a:solidFill>
                <a:effectLst/>
                <a:latin typeface="-apple-system"/>
              </a:rPr>
              <a:t>Restart ScadaBR</a:t>
            </a:r>
            <a:r>
              <a:rPr lang="en-US">
                <a:solidFill>
                  <a:srgbClr val="24292F"/>
                </a:solidFill>
                <a:latin typeface="-apple-system"/>
              </a:rPr>
              <a:t>. The attack will be activated when the right physical conditions exist.</a:t>
            </a:r>
            <a:r>
              <a:rPr lang="en-US" b="0" i="0" u="none" strike="noStrike">
                <a:solidFill>
                  <a:srgbClr val="24292F"/>
                </a:solidFill>
                <a:effectLst/>
                <a:latin typeface="-apple-system"/>
              </a:rPr>
              <a:t> The attack log will be created in C:\Program Files\ScadaBR\tomcat\logs\AttackLog.txt.</a:t>
            </a:r>
          </a:p>
        </p:txBody>
      </p:sp>
      <p:pic>
        <p:nvPicPr>
          <p:cNvPr id="14" name="Graphic 13" descr="Badge with solid fill">
            <a:extLst>
              <a:ext uri="{FF2B5EF4-FFF2-40B4-BE49-F238E27FC236}">
                <a16:creationId xmlns:a16="http://schemas.microsoft.com/office/drawing/2014/main" id="{FA3BAE23-9C37-C107-A92F-1233FF8F7B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9530" y="2774041"/>
            <a:ext cx="457698" cy="457698"/>
          </a:xfrm>
          <a:prstGeom prst="rect">
            <a:avLst/>
          </a:prstGeom>
        </p:spPr>
      </p:pic>
      <p:pic>
        <p:nvPicPr>
          <p:cNvPr id="16" name="Graphic 15" descr="Badge 3 with solid fill">
            <a:extLst>
              <a:ext uri="{FF2B5EF4-FFF2-40B4-BE49-F238E27FC236}">
                <a16:creationId xmlns:a16="http://schemas.microsoft.com/office/drawing/2014/main" id="{4AE99AEE-F74E-D76F-5035-E8D365B2968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6786" y="4065813"/>
            <a:ext cx="457698" cy="457698"/>
          </a:xfrm>
          <a:prstGeom prst="rect">
            <a:avLst/>
          </a:prstGeom>
        </p:spPr>
      </p:pic>
      <p:pic>
        <p:nvPicPr>
          <p:cNvPr id="18" name="Graphic 17" descr="Badge 4 with solid fill">
            <a:extLst>
              <a:ext uri="{FF2B5EF4-FFF2-40B4-BE49-F238E27FC236}">
                <a16:creationId xmlns:a16="http://schemas.microsoft.com/office/drawing/2014/main" id="{2CFB1D8B-7BFE-53B1-2CD7-5C61BF86C9B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019" y="5039539"/>
            <a:ext cx="479110" cy="479110"/>
          </a:xfrm>
          <a:prstGeom prst="rect">
            <a:avLst/>
          </a:prstGeom>
        </p:spPr>
      </p:pic>
      <p:pic>
        <p:nvPicPr>
          <p:cNvPr id="22" name="Graphic 21" descr="Badge 5 with solid fill">
            <a:extLst>
              <a:ext uri="{FF2B5EF4-FFF2-40B4-BE49-F238E27FC236}">
                <a16:creationId xmlns:a16="http://schemas.microsoft.com/office/drawing/2014/main" id="{08FBCE43-D441-005C-85A0-16550E7560C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784965" y="1623236"/>
            <a:ext cx="492104" cy="492104"/>
          </a:xfrm>
          <a:prstGeom prst="rect">
            <a:avLst/>
          </a:prstGeom>
        </p:spPr>
      </p:pic>
      <p:pic>
        <p:nvPicPr>
          <p:cNvPr id="24" name="Graphic 23" descr="Badge 1 with solid fill">
            <a:extLst>
              <a:ext uri="{FF2B5EF4-FFF2-40B4-BE49-F238E27FC236}">
                <a16:creationId xmlns:a16="http://schemas.microsoft.com/office/drawing/2014/main" id="{D9840359-9629-2C73-A91E-B1C69C9B4E3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72519" y="1765613"/>
            <a:ext cx="479110" cy="479110"/>
          </a:xfrm>
          <a:prstGeom prst="rect">
            <a:avLst/>
          </a:prstGeom>
        </p:spPr>
      </p:pic>
      <p:sp>
        <p:nvSpPr>
          <p:cNvPr id="25" name="Rectangle 24">
            <a:extLst>
              <a:ext uri="{FF2B5EF4-FFF2-40B4-BE49-F238E27FC236}">
                <a16:creationId xmlns:a16="http://schemas.microsoft.com/office/drawing/2014/main" id="{2CA830F5-3DD0-F535-D0B6-7F0B826196AA}"/>
              </a:ext>
            </a:extLst>
          </p:cNvPr>
          <p:cNvSpPr/>
          <p:nvPr/>
        </p:nvSpPr>
        <p:spPr bwMode="auto">
          <a:xfrm>
            <a:off x="1659820" y="2810254"/>
            <a:ext cx="2314652" cy="343762"/>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6" name="Rectangle 25">
            <a:extLst>
              <a:ext uri="{FF2B5EF4-FFF2-40B4-BE49-F238E27FC236}">
                <a16:creationId xmlns:a16="http://schemas.microsoft.com/office/drawing/2014/main" id="{9EB9C700-949E-8433-9F5E-A5E4C1C07A32}"/>
              </a:ext>
            </a:extLst>
          </p:cNvPr>
          <p:cNvSpPr/>
          <p:nvPr/>
        </p:nvSpPr>
        <p:spPr bwMode="auto">
          <a:xfrm>
            <a:off x="1169420" y="3664364"/>
            <a:ext cx="3773772" cy="343762"/>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7" name="Rectangle 26">
            <a:extLst>
              <a:ext uri="{FF2B5EF4-FFF2-40B4-BE49-F238E27FC236}">
                <a16:creationId xmlns:a16="http://schemas.microsoft.com/office/drawing/2014/main" id="{4FC00ADD-2C65-6C93-3974-046B56F2C07B}"/>
              </a:ext>
            </a:extLst>
          </p:cNvPr>
          <p:cNvSpPr/>
          <p:nvPr/>
        </p:nvSpPr>
        <p:spPr bwMode="auto">
          <a:xfrm>
            <a:off x="3413171" y="4726046"/>
            <a:ext cx="1597443" cy="253289"/>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29" name="Picture 28">
            <a:extLst>
              <a:ext uri="{FF2B5EF4-FFF2-40B4-BE49-F238E27FC236}">
                <a16:creationId xmlns:a16="http://schemas.microsoft.com/office/drawing/2014/main" id="{4136DF26-B74C-EC3E-ACE6-4ECB7564C111}"/>
              </a:ext>
            </a:extLst>
          </p:cNvPr>
          <p:cNvPicPr>
            <a:picLocks noChangeAspect="1"/>
          </p:cNvPicPr>
          <p:nvPr/>
        </p:nvPicPr>
        <p:blipFill>
          <a:blip r:embed="rId16"/>
          <a:stretch>
            <a:fillRect/>
          </a:stretch>
        </p:blipFill>
        <p:spPr>
          <a:xfrm>
            <a:off x="6593159" y="2894164"/>
            <a:ext cx="4187012" cy="3258105"/>
          </a:xfrm>
          <a:prstGeom prst="rect">
            <a:avLst/>
          </a:prstGeom>
        </p:spPr>
      </p:pic>
      <p:sp>
        <p:nvSpPr>
          <p:cNvPr id="30" name="Rectangle 29">
            <a:extLst>
              <a:ext uri="{FF2B5EF4-FFF2-40B4-BE49-F238E27FC236}">
                <a16:creationId xmlns:a16="http://schemas.microsoft.com/office/drawing/2014/main" id="{EFE44E55-D7A9-3757-110D-708DCBB478F2}"/>
              </a:ext>
            </a:extLst>
          </p:cNvPr>
          <p:cNvSpPr/>
          <p:nvPr/>
        </p:nvSpPr>
        <p:spPr bwMode="auto">
          <a:xfrm>
            <a:off x="9174579" y="3407960"/>
            <a:ext cx="1707685" cy="2717149"/>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1" name="Rectangle 30">
            <a:extLst>
              <a:ext uri="{FF2B5EF4-FFF2-40B4-BE49-F238E27FC236}">
                <a16:creationId xmlns:a16="http://schemas.microsoft.com/office/drawing/2014/main" id="{9C9CEDA2-36AD-0000-2FC8-B73D97A95F1B}"/>
              </a:ext>
            </a:extLst>
          </p:cNvPr>
          <p:cNvSpPr/>
          <p:nvPr/>
        </p:nvSpPr>
        <p:spPr bwMode="auto">
          <a:xfrm>
            <a:off x="8542850" y="5360941"/>
            <a:ext cx="479834" cy="23410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2" name="TextBox 31">
            <a:extLst>
              <a:ext uri="{FF2B5EF4-FFF2-40B4-BE49-F238E27FC236}">
                <a16:creationId xmlns:a16="http://schemas.microsoft.com/office/drawing/2014/main" id="{DCFF769B-2BC6-6E57-4FA6-9AACD2345D1E}"/>
              </a:ext>
            </a:extLst>
          </p:cNvPr>
          <p:cNvSpPr txBox="1"/>
          <p:nvPr/>
        </p:nvSpPr>
        <p:spPr>
          <a:xfrm>
            <a:off x="10834834" y="4212939"/>
            <a:ext cx="1302502" cy="738664"/>
          </a:xfrm>
          <a:prstGeom prst="rect">
            <a:avLst/>
          </a:prstGeom>
          <a:noFill/>
        </p:spPr>
        <p:txBody>
          <a:bodyPr wrap="square" rtlCol="0">
            <a:spAutoFit/>
          </a:bodyPr>
          <a:lstStyle/>
          <a:p>
            <a:pPr algn="ctr"/>
            <a:r>
              <a:rPr lang="en-US" sz="1400"/>
              <a:t>Physical Effect</a:t>
            </a:r>
          </a:p>
          <a:p>
            <a:pPr algn="ctr"/>
            <a:r>
              <a:rPr lang="en-US" sz="1400"/>
              <a:t>Tank </a:t>
            </a:r>
          </a:p>
          <a:p>
            <a:pPr algn="ctr"/>
            <a:r>
              <a:rPr lang="en-US" sz="1400"/>
              <a:t>Spill over</a:t>
            </a:r>
          </a:p>
        </p:txBody>
      </p:sp>
      <p:cxnSp>
        <p:nvCxnSpPr>
          <p:cNvPr id="34" name="Straight Arrow Connector 33">
            <a:extLst>
              <a:ext uri="{FF2B5EF4-FFF2-40B4-BE49-F238E27FC236}">
                <a16:creationId xmlns:a16="http://schemas.microsoft.com/office/drawing/2014/main" id="{0B7CF656-E3E4-8CDF-3C4C-EF4D6215BC9F}"/>
              </a:ext>
            </a:extLst>
          </p:cNvPr>
          <p:cNvCxnSpPr/>
          <p:nvPr/>
        </p:nvCxnSpPr>
        <p:spPr>
          <a:xfrm flipH="1" flipV="1">
            <a:off x="10257576" y="3664364"/>
            <a:ext cx="776583" cy="8588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F7E1951D-48C7-CB0D-44D9-3D0CEA7EA722}"/>
              </a:ext>
            </a:extLst>
          </p:cNvPr>
          <p:cNvCxnSpPr>
            <a:cxnSpLocks/>
          </p:cNvCxnSpPr>
          <p:nvPr/>
        </p:nvCxnSpPr>
        <p:spPr>
          <a:xfrm flipH="1">
            <a:off x="10028421" y="4582271"/>
            <a:ext cx="1005738" cy="1118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508546AC-0C37-0A58-120E-152D7B44CFFA}"/>
              </a:ext>
            </a:extLst>
          </p:cNvPr>
          <p:cNvCxnSpPr>
            <a:cxnSpLocks/>
          </p:cNvCxnSpPr>
          <p:nvPr/>
        </p:nvCxnSpPr>
        <p:spPr>
          <a:xfrm flipH="1">
            <a:off x="10028421" y="4779620"/>
            <a:ext cx="1005738" cy="499474"/>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1" name="Left Brace 40">
            <a:extLst>
              <a:ext uri="{FF2B5EF4-FFF2-40B4-BE49-F238E27FC236}">
                <a16:creationId xmlns:a16="http://schemas.microsoft.com/office/drawing/2014/main" id="{E6E2088A-9FA4-8B18-D77D-C277E2B2D575}"/>
              </a:ext>
            </a:extLst>
          </p:cNvPr>
          <p:cNvSpPr/>
          <p:nvPr/>
        </p:nvSpPr>
        <p:spPr>
          <a:xfrm rot="16200000">
            <a:off x="8979648" y="6045520"/>
            <a:ext cx="230022" cy="623783"/>
          </a:xfrm>
          <a:prstGeom prst="leftBrace">
            <a:avLst>
              <a:gd name="adj1" fmla="val 8249"/>
              <a:gd name="adj2" fmla="val 54090"/>
            </a:avLst>
          </a:prstGeom>
          <a:ln>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TextBox 41">
            <a:extLst>
              <a:ext uri="{FF2B5EF4-FFF2-40B4-BE49-F238E27FC236}">
                <a16:creationId xmlns:a16="http://schemas.microsoft.com/office/drawing/2014/main" id="{3D39E255-E4C7-2CEC-5B04-EDEB67C18C0E}"/>
              </a:ext>
            </a:extLst>
          </p:cNvPr>
          <p:cNvSpPr txBox="1"/>
          <p:nvPr/>
        </p:nvSpPr>
        <p:spPr>
          <a:xfrm>
            <a:off x="8589082" y="6471030"/>
            <a:ext cx="1011153" cy="307777"/>
          </a:xfrm>
          <a:prstGeom prst="rect">
            <a:avLst/>
          </a:prstGeom>
          <a:noFill/>
        </p:spPr>
        <p:txBody>
          <a:bodyPr wrap="square" rtlCol="0">
            <a:spAutoFit/>
          </a:bodyPr>
          <a:lstStyle/>
          <a:p>
            <a:pPr algn="ctr"/>
            <a:r>
              <a:rPr lang="en-US" sz="1400"/>
              <a:t>~ 5 sec</a:t>
            </a:r>
          </a:p>
        </p:txBody>
      </p:sp>
      <p:pic>
        <p:nvPicPr>
          <p:cNvPr id="43" name="Picture 42">
            <a:extLst>
              <a:ext uri="{FF2B5EF4-FFF2-40B4-BE49-F238E27FC236}">
                <a16:creationId xmlns:a16="http://schemas.microsoft.com/office/drawing/2014/main" id="{BBEDF916-A758-9304-A957-6E1DA5883724}"/>
              </a:ext>
            </a:extLst>
          </p:cNvPr>
          <p:cNvPicPr>
            <a:picLocks noChangeAspect="1"/>
          </p:cNvPicPr>
          <p:nvPr/>
        </p:nvPicPr>
        <p:blipFill rotWithShape="1">
          <a:blip r:embed="rId17">
            <a:extLst>
              <a:ext uri="{28A0092B-C50C-407E-A947-70E740481C1C}">
                <a14:useLocalDpi xmlns:a14="http://schemas.microsoft.com/office/drawing/2010/main" val="0"/>
              </a:ext>
            </a:extLst>
          </a:blip>
          <a:srcRect l="47126"/>
          <a:stretch/>
        </p:blipFill>
        <p:spPr>
          <a:xfrm>
            <a:off x="6660581" y="3992921"/>
            <a:ext cx="1394604" cy="1368020"/>
          </a:xfrm>
          <a:prstGeom prst="rect">
            <a:avLst/>
          </a:prstGeom>
          <a:ln w="3175">
            <a:solidFill>
              <a:schemeClr val="tx1"/>
            </a:solidFill>
          </a:ln>
        </p:spPr>
      </p:pic>
    </p:spTree>
    <p:extLst>
      <p:ext uri="{BB962C8B-B14F-4D97-AF65-F5344CB8AC3E}">
        <p14:creationId xmlns:p14="http://schemas.microsoft.com/office/powerpoint/2010/main" val="134221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25" grpId="0" animBg="1"/>
      <p:bldP spid="26" grpId="0" animBg="1"/>
      <p:bldP spid="27" grpId="0" animBg="1"/>
      <p:bldP spid="30" grpId="0" animBg="1"/>
      <p:bldP spid="31" grpId="0" animBg="1"/>
      <p:bldP spid="32" grpId="0"/>
      <p:bldP spid="41"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417810" y="1467653"/>
            <a:ext cx="4150233" cy="1279083"/>
          </a:xfrm>
        </p:spPr>
        <p:txBody>
          <a:bodyPr>
            <a:noAutofit/>
          </a:bodyPr>
          <a:lstStyle/>
          <a:p>
            <a:r>
              <a:rPr lang="en-US" sz="2400" b="0">
                <a:solidFill>
                  <a:srgbClr val="0070C0"/>
                </a:solidFill>
              </a:rPr>
              <a:t>Industrial Control Systems (ICS)</a:t>
            </a:r>
            <a:br>
              <a:rPr lang="en-US" sz="2400" b="0">
                <a:solidFill>
                  <a:srgbClr val="0070C0"/>
                </a:solidFill>
              </a:rPr>
            </a:br>
            <a:r>
              <a:rPr lang="en-US" sz="2400" b="0">
                <a:solidFill>
                  <a:srgbClr val="0070C0"/>
                </a:solidFill>
              </a:rPr>
              <a:t>Operational Technology (OT)</a:t>
            </a:r>
            <a:br>
              <a:rPr lang="en-US" sz="2400" b="0">
                <a:solidFill>
                  <a:srgbClr val="0070C0"/>
                </a:solidFill>
              </a:rPr>
            </a:br>
            <a:r>
              <a:rPr lang="en-US" sz="2400" b="0">
                <a:solidFill>
                  <a:srgbClr val="0070C0"/>
                </a:solidFill>
              </a:rPr>
              <a:t>Cyber-Physical Systems (CPS)</a:t>
            </a:r>
            <a:br>
              <a:rPr lang="en-US" sz="2000" b="0">
                <a:solidFill>
                  <a:srgbClr val="0070C0"/>
                </a:solidFill>
              </a:rPr>
            </a:br>
            <a:br>
              <a:rPr lang="en-US" sz="2000" b="0">
                <a:solidFill>
                  <a:srgbClr val="0070C0"/>
                </a:solidFill>
              </a:rPr>
            </a:br>
            <a:endParaRPr lang="en-US" sz="2000" b="0">
              <a:solidFill>
                <a:srgbClr val="0070C0"/>
              </a:solidFill>
            </a:endParaRPr>
          </a:p>
        </p:txBody>
      </p:sp>
      <p:sp>
        <p:nvSpPr>
          <p:cNvPr id="2" name="Title 2">
            <a:extLst>
              <a:ext uri="{FF2B5EF4-FFF2-40B4-BE49-F238E27FC236}">
                <a16:creationId xmlns:a16="http://schemas.microsoft.com/office/drawing/2014/main" id="{D8EA08FF-D46B-97A9-CEBE-EE319FA5B8FB}"/>
              </a:ext>
            </a:extLst>
          </p:cNvPr>
          <p:cNvSpPr txBox="1">
            <a:spLocks/>
          </p:cNvSpPr>
          <p:nvPr/>
        </p:nvSpPr>
        <p:spPr>
          <a:xfrm>
            <a:off x="508501" y="-135090"/>
            <a:ext cx="3593757" cy="145010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a:solidFill>
                  <a:schemeClr val="accent4">
                    <a:lumMod val="75000"/>
                  </a:schemeClr>
                </a:solidFill>
              </a:rPr>
              <a:t>BACKGROUND</a:t>
            </a:r>
            <a:endParaRPr lang="en-US" b="0">
              <a:solidFill>
                <a:schemeClr val="accent4">
                  <a:lumMod val="75000"/>
                </a:schemeClr>
              </a:solidFill>
            </a:endParaRPr>
          </a:p>
        </p:txBody>
      </p:sp>
      <p:sp>
        <p:nvSpPr>
          <p:cNvPr id="4" name="Title 2">
            <a:extLst>
              <a:ext uri="{FF2B5EF4-FFF2-40B4-BE49-F238E27FC236}">
                <a16:creationId xmlns:a16="http://schemas.microsoft.com/office/drawing/2014/main" id="{2753FAAD-CCE8-C613-FDA2-60A69F046010}"/>
              </a:ext>
            </a:extLst>
          </p:cNvPr>
          <p:cNvSpPr txBox="1">
            <a:spLocks/>
          </p:cNvSpPr>
          <p:nvPr/>
        </p:nvSpPr>
        <p:spPr>
          <a:xfrm>
            <a:off x="5690631" y="2220522"/>
            <a:ext cx="2413543" cy="29482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b="0">
                <a:solidFill>
                  <a:srgbClr val="004376"/>
                </a:solidFill>
              </a:rPr>
              <a:t>Power Substations</a:t>
            </a:r>
          </a:p>
        </p:txBody>
      </p:sp>
      <p:sp>
        <p:nvSpPr>
          <p:cNvPr id="5" name="Title 2">
            <a:extLst>
              <a:ext uri="{FF2B5EF4-FFF2-40B4-BE49-F238E27FC236}">
                <a16:creationId xmlns:a16="http://schemas.microsoft.com/office/drawing/2014/main" id="{29E99888-1EBC-9E15-5A5B-3D7B7D656B88}"/>
              </a:ext>
            </a:extLst>
          </p:cNvPr>
          <p:cNvSpPr txBox="1">
            <a:spLocks/>
          </p:cNvSpPr>
          <p:nvPr/>
        </p:nvSpPr>
        <p:spPr>
          <a:xfrm>
            <a:off x="8615362" y="3634901"/>
            <a:ext cx="1873701" cy="3339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b="0">
                <a:solidFill>
                  <a:srgbClr val="004376"/>
                </a:solidFill>
              </a:rPr>
              <a:t>Nuclear Plants</a:t>
            </a:r>
          </a:p>
        </p:txBody>
      </p:sp>
      <p:sp>
        <p:nvSpPr>
          <p:cNvPr id="6" name="Title 2">
            <a:extLst>
              <a:ext uri="{FF2B5EF4-FFF2-40B4-BE49-F238E27FC236}">
                <a16:creationId xmlns:a16="http://schemas.microsoft.com/office/drawing/2014/main" id="{EC831366-BAF1-45F2-A1D7-D832BA0E03E0}"/>
              </a:ext>
            </a:extLst>
          </p:cNvPr>
          <p:cNvSpPr txBox="1">
            <a:spLocks/>
          </p:cNvSpPr>
          <p:nvPr/>
        </p:nvSpPr>
        <p:spPr>
          <a:xfrm>
            <a:off x="8593615" y="1506023"/>
            <a:ext cx="2890450" cy="36108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a:solidFill>
                  <a:srgbClr val="004376"/>
                </a:solidFill>
              </a:rPr>
              <a:t>Water Treatment Plants</a:t>
            </a:r>
          </a:p>
        </p:txBody>
      </p:sp>
      <p:pic>
        <p:nvPicPr>
          <p:cNvPr id="15" name="Picture 14" descr="A picture containing indoor, wall, blue&#10;&#10;Description automatically generated">
            <a:extLst>
              <a:ext uri="{FF2B5EF4-FFF2-40B4-BE49-F238E27FC236}">
                <a16:creationId xmlns:a16="http://schemas.microsoft.com/office/drawing/2014/main" id="{836AE45F-39E7-A7AA-0F67-04462E7C6675}"/>
              </a:ext>
            </a:extLst>
          </p:cNvPr>
          <p:cNvPicPr>
            <a:picLocks noChangeAspect="1"/>
          </p:cNvPicPr>
          <p:nvPr/>
        </p:nvPicPr>
        <p:blipFill rotWithShape="1">
          <a:blip r:embed="rId3"/>
          <a:srcRect r="7651"/>
          <a:stretch/>
        </p:blipFill>
        <p:spPr>
          <a:xfrm>
            <a:off x="8526281" y="329809"/>
            <a:ext cx="1512559" cy="1227533"/>
          </a:xfrm>
          <a:prstGeom prst="rect">
            <a:avLst/>
          </a:prstGeom>
        </p:spPr>
      </p:pic>
      <p:pic>
        <p:nvPicPr>
          <p:cNvPr id="19" name="Picture 18" descr="A picture containing person&#10;&#10;Description automatically generated">
            <a:extLst>
              <a:ext uri="{FF2B5EF4-FFF2-40B4-BE49-F238E27FC236}">
                <a16:creationId xmlns:a16="http://schemas.microsoft.com/office/drawing/2014/main" id="{C1C3C08D-207F-66D4-BDEA-7F11DE6D9A4A}"/>
              </a:ext>
            </a:extLst>
          </p:cNvPr>
          <p:cNvPicPr>
            <a:picLocks noChangeAspect="1"/>
          </p:cNvPicPr>
          <p:nvPr/>
        </p:nvPicPr>
        <p:blipFill rotWithShape="1">
          <a:blip r:embed="rId4"/>
          <a:srcRect l="19703"/>
          <a:stretch/>
        </p:blipFill>
        <p:spPr>
          <a:xfrm>
            <a:off x="10038840" y="326274"/>
            <a:ext cx="1512560" cy="1224407"/>
          </a:xfrm>
          <a:prstGeom prst="rect">
            <a:avLst/>
          </a:prstGeom>
        </p:spPr>
      </p:pic>
      <p:pic>
        <p:nvPicPr>
          <p:cNvPr id="21" name="Picture 20" descr="A picture containing sky, outdoor&#10;&#10;Description automatically generated">
            <a:extLst>
              <a:ext uri="{FF2B5EF4-FFF2-40B4-BE49-F238E27FC236}">
                <a16:creationId xmlns:a16="http://schemas.microsoft.com/office/drawing/2014/main" id="{A796C435-ED36-8421-FF08-0EF6D73BEB4A}"/>
              </a:ext>
            </a:extLst>
          </p:cNvPr>
          <p:cNvPicPr>
            <a:picLocks noChangeAspect="1"/>
          </p:cNvPicPr>
          <p:nvPr/>
        </p:nvPicPr>
        <p:blipFill>
          <a:blip r:embed="rId5"/>
          <a:stretch>
            <a:fillRect/>
          </a:stretch>
        </p:blipFill>
        <p:spPr>
          <a:xfrm>
            <a:off x="6897863" y="897369"/>
            <a:ext cx="1317745" cy="1317745"/>
          </a:xfrm>
          <a:prstGeom prst="rect">
            <a:avLst/>
          </a:prstGeom>
        </p:spPr>
      </p:pic>
      <p:pic>
        <p:nvPicPr>
          <p:cNvPr id="23" name="Picture 22" descr="A picture containing outdoor&#10;&#10;Description automatically generated">
            <a:extLst>
              <a:ext uri="{FF2B5EF4-FFF2-40B4-BE49-F238E27FC236}">
                <a16:creationId xmlns:a16="http://schemas.microsoft.com/office/drawing/2014/main" id="{4E547115-5523-2517-56A8-EDB132F8041A}"/>
              </a:ext>
            </a:extLst>
          </p:cNvPr>
          <p:cNvPicPr>
            <a:picLocks noChangeAspect="1"/>
          </p:cNvPicPr>
          <p:nvPr/>
        </p:nvPicPr>
        <p:blipFill>
          <a:blip r:embed="rId6"/>
          <a:stretch>
            <a:fillRect/>
          </a:stretch>
        </p:blipFill>
        <p:spPr>
          <a:xfrm>
            <a:off x="5487316" y="897369"/>
            <a:ext cx="1410087" cy="1292580"/>
          </a:xfrm>
          <a:prstGeom prst="rect">
            <a:avLst/>
          </a:prstGeom>
        </p:spPr>
      </p:pic>
      <p:pic>
        <p:nvPicPr>
          <p:cNvPr id="29" name="Picture 28" descr="A group of silos with smoke coming out of them&#10;&#10;Description automatically generated with medium confidence">
            <a:extLst>
              <a:ext uri="{FF2B5EF4-FFF2-40B4-BE49-F238E27FC236}">
                <a16:creationId xmlns:a16="http://schemas.microsoft.com/office/drawing/2014/main" id="{FA26B313-6DBA-48A2-01E8-1BD63B5B8C41}"/>
              </a:ext>
            </a:extLst>
          </p:cNvPr>
          <p:cNvPicPr>
            <a:picLocks noChangeAspect="1"/>
          </p:cNvPicPr>
          <p:nvPr/>
        </p:nvPicPr>
        <p:blipFill rotWithShape="1">
          <a:blip r:embed="rId7"/>
          <a:srcRect l="33841" t="21872" r="8794" b="22210"/>
          <a:stretch/>
        </p:blipFill>
        <p:spPr>
          <a:xfrm>
            <a:off x="9300901" y="2514759"/>
            <a:ext cx="1545952" cy="1130199"/>
          </a:xfrm>
          <a:prstGeom prst="rect">
            <a:avLst/>
          </a:prstGeom>
        </p:spPr>
      </p:pic>
      <p:pic>
        <p:nvPicPr>
          <p:cNvPr id="30" name="Picture 29">
            <a:extLst>
              <a:ext uri="{FF2B5EF4-FFF2-40B4-BE49-F238E27FC236}">
                <a16:creationId xmlns:a16="http://schemas.microsoft.com/office/drawing/2014/main" id="{878B94CD-FC0C-60BC-DB32-A7EC578F0AB0}"/>
              </a:ext>
            </a:extLst>
          </p:cNvPr>
          <p:cNvPicPr>
            <a:picLocks noChangeAspect="1"/>
          </p:cNvPicPr>
          <p:nvPr/>
        </p:nvPicPr>
        <p:blipFill rotWithShape="1">
          <a:blip r:embed="rId8"/>
          <a:srcRect l="4219" t="23960" r="40688" b="6722"/>
          <a:stretch/>
        </p:blipFill>
        <p:spPr>
          <a:xfrm>
            <a:off x="7935807" y="2516512"/>
            <a:ext cx="1365094" cy="1142578"/>
          </a:xfrm>
          <a:prstGeom prst="rect">
            <a:avLst/>
          </a:prstGeom>
        </p:spPr>
      </p:pic>
      <p:pic>
        <p:nvPicPr>
          <p:cNvPr id="36" name="Picture 35" descr="A picture containing text, person&#10;&#10;Description automatically generated">
            <a:extLst>
              <a:ext uri="{FF2B5EF4-FFF2-40B4-BE49-F238E27FC236}">
                <a16:creationId xmlns:a16="http://schemas.microsoft.com/office/drawing/2014/main" id="{172BE1D2-4A5C-93EE-71A8-796547D5F550}"/>
              </a:ext>
            </a:extLst>
          </p:cNvPr>
          <p:cNvPicPr>
            <a:picLocks noChangeAspect="1"/>
          </p:cNvPicPr>
          <p:nvPr/>
        </p:nvPicPr>
        <p:blipFill rotWithShape="1">
          <a:blip r:embed="rId9"/>
          <a:srcRect l="9029" r="8437"/>
          <a:stretch/>
        </p:blipFill>
        <p:spPr>
          <a:xfrm>
            <a:off x="843060" y="3659090"/>
            <a:ext cx="1982690" cy="1167768"/>
          </a:xfrm>
          <a:prstGeom prst="rect">
            <a:avLst/>
          </a:prstGeom>
        </p:spPr>
      </p:pic>
      <p:sp>
        <p:nvSpPr>
          <p:cNvPr id="37" name="Title 2">
            <a:extLst>
              <a:ext uri="{FF2B5EF4-FFF2-40B4-BE49-F238E27FC236}">
                <a16:creationId xmlns:a16="http://schemas.microsoft.com/office/drawing/2014/main" id="{984E0A41-9C7A-6E07-FFE6-FB3144773B30}"/>
              </a:ext>
            </a:extLst>
          </p:cNvPr>
          <p:cNvSpPr txBox="1">
            <a:spLocks/>
          </p:cNvSpPr>
          <p:nvPr/>
        </p:nvSpPr>
        <p:spPr>
          <a:xfrm>
            <a:off x="456813" y="4826858"/>
            <a:ext cx="3295819"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b="0">
                <a:solidFill>
                  <a:srgbClr val="004376"/>
                </a:solidFill>
              </a:rPr>
              <a:t>Supervisory Control and Data Acquisition (SCADA) Systems</a:t>
            </a:r>
          </a:p>
        </p:txBody>
      </p:sp>
      <p:pic>
        <p:nvPicPr>
          <p:cNvPr id="39" name="Picture 38" descr="Graphical user interface&#10;&#10;Description automatically generated">
            <a:extLst>
              <a:ext uri="{FF2B5EF4-FFF2-40B4-BE49-F238E27FC236}">
                <a16:creationId xmlns:a16="http://schemas.microsoft.com/office/drawing/2014/main" id="{033CCB5D-7B9C-581F-F0F5-E81C4F3E79BB}"/>
              </a:ext>
            </a:extLst>
          </p:cNvPr>
          <p:cNvPicPr>
            <a:picLocks noChangeAspect="1"/>
          </p:cNvPicPr>
          <p:nvPr/>
        </p:nvPicPr>
        <p:blipFill rotWithShape="1">
          <a:blip r:embed="rId10"/>
          <a:srcRect l="5072" t="4220" r="5451" b="4430"/>
          <a:stretch/>
        </p:blipFill>
        <p:spPr>
          <a:xfrm>
            <a:off x="4475776" y="3135017"/>
            <a:ext cx="1492216" cy="1142578"/>
          </a:xfrm>
          <a:prstGeom prst="rect">
            <a:avLst/>
          </a:prstGeom>
        </p:spPr>
      </p:pic>
      <p:sp>
        <p:nvSpPr>
          <p:cNvPr id="40" name="Title 2">
            <a:extLst>
              <a:ext uri="{FF2B5EF4-FFF2-40B4-BE49-F238E27FC236}">
                <a16:creationId xmlns:a16="http://schemas.microsoft.com/office/drawing/2014/main" id="{B8377E8B-4887-FA45-2FB0-3691DD6E60AE}"/>
              </a:ext>
            </a:extLst>
          </p:cNvPr>
          <p:cNvSpPr txBox="1">
            <a:spLocks/>
          </p:cNvSpPr>
          <p:nvPr/>
        </p:nvSpPr>
        <p:spPr>
          <a:xfrm>
            <a:off x="4028690" y="4199053"/>
            <a:ext cx="23762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a:solidFill>
                  <a:srgbClr val="004376"/>
                </a:solidFill>
              </a:rPr>
              <a:t>Programmable Logic Controllers (PLC)</a:t>
            </a:r>
          </a:p>
        </p:txBody>
      </p:sp>
      <p:pic>
        <p:nvPicPr>
          <p:cNvPr id="79" name="Picture 78">
            <a:extLst>
              <a:ext uri="{FF2B5EF4-FFF2-40B4-BE49-F238E27FC236}">
                <a16:creationId xmlns:a16="http://schemas.microsoft.com/office/drawing/2014/main" id="{6940C603-0285-CC34-65A1-14C901B9E961}"/>
              </a:ext>
            </a:extLst>
          </p:cNvPr>
          <p:cNvPicPr>
            <a:picLocks noChangeAspect="1"/>
          </p:cNvPicPr>
          <p:nvPr/>
        </p:nvPicPr>
        <p:blipFill>
          <a:blip r:embed="rId11"/>
          <a:stretch>
            <a:fillRect/>
          </a:stretch>
        </p:blipFill>
        <p:spPr>
          <a:xfrm>
            <a:off x="6739876" y="4428783"/>
            <a:ext cx="4590372" cy="1531848"/>
          </a:xfrm>
          <a:prstGeom prst="rect">
            <a:avLst/>
          </a:prstGeom>
        </p:spPr>
      </p:pic>
      <p:sp>
        <p:nvSpPr>
          <p:cNvPr id="80" name="TextBox 79">
            <a:extLst>
              <a:ext uri="{FF2B5EF4-FFF2-40B4-BE49-F238E27FC236}">
                <a16:creationId xmlns:a16="http://schemas.microsoft.com/office/drawing/2014/main" id="{78B6A50D-3512-BBC3-6AA1-B6769A463B65}"/>
              </a:ext>
            </a:extLst>
          </p:cNvPr>
          <p:cNvSpPr txBox="1"/>
          <p:nvPr/>
        </p:nvSpPr>
        <p:spPr>
          <a:xfrm>
            <a:off x="7219092" y="6021965"/>
            <a:ext cx="4482255" cy="369332"/>
          </a:xfrm>
          <a:prstGeom prst="rect">
            <a:avLst/>
          </a:prstGeom>
          <a:noFill/>
        </p:spPr>
        <p:txBody>
          <a:bodyPr wrap="square" rtlCol="0">
            <a:spAutoFit/>
          </a:bodyPr>
          <a:lstStyle/>
          <a:p>
            <a:r>
              <a:rPr lang="en-US"/>
              <a:t>The Purdue ICS Network Architecture</a:t>
            </a:r>
          </a:p>
        </p:txBody>
      </p:sp>
      <p:pic>
        <p:nvPicPr>
          <p:cNvPr id="7" name="Graphic 6">
            <a:extLst>
              <a:ext uri="{FF2B5EF4-FFF2-40B4-BE49-F238E27FC236}">
                <a16:creationId xmlns:a16="http://schemas.microsoft.com/office/drawing/2014/main" id="{F29EB395-8819-C9BC-C6CF-DD35A61E657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0" y="6348458"/>
            <a:ext cx="1448173" cy="509542"/>
          </a:xfrm>
          <a:prstGeom prst="rect">
            <a:avLst/>
          </a:prstGeom>
        </p:spPr>
      </p:pic>
    </p:spTree>
    <p:extLst>
      <p:ext uri="{BB962C8B-B14F-4D97-AF65-F5344CB8AC3E}">
        <p14:creationId xmlns:p14="http://schemas.microsoft.com/office/powerpoint/2010/main" val="3896382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0" grpId="0"/>
      <p:bldP spid="8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33081"/>
            <a:ext cx="10411831" cy="1189803"/>
          </a:xfrm>
        </p:spPr>
        <p:txBody>
          <a:bodyPr>
            <a:normAutofit/>
          </a:bodyPr>
          <a:lstStyle/>
          <a:p>
            <a:r>
              <a:rPr lang="en-US" sz="3600" b="1">
                <a:solidFill>
                  <a:schemeClr val="accent4">
                    <a:lumMod val="75000"/>
                  </a:schemeClr>
                </a:solidFill>
                <a:latin typeface="+mn-lt"/>
              </a:rPr>
              <a:t>Preliminary Results</a:t>
            </a:r>
            <a:br>
              <a:rPr lang="en-US" sz="3600" b="1">
                <a:solidFill>
                  <a:schemeClr val="accent4">
                    <a:lumMod val="75000"/>
                  </a:schemeClr>
                </a:solidFill>
                <a:latin typeface="+mn-lt"/>
              </a:rPr>
            </a:br>
            <a:r>
              <a:rPr lang="en-US" sz="3600">
                <a:solidFill>
                  <a:srgbClr val="0070C0"/>
                </a:solidFill>
                <a:latin typeface="+mn-lt"/>
              </a:rPr>
              <a:t>Inertia-Informed sequence sizes</a:t>
            </a:r>
          </a:p>
        </p:txBody>
      </p:sp>
      <p:pic>
        <p:nvPicPr>
          <p:cNvPr id="8" name="Picture 7" descr="Chart, line chart&#10;&#10;Description automatically generated">
            <a:extLst>
              <a:ext uri="{FF2B5EF4-FFF2-40B4-BE49-F238E27FC236}">
                <a16:creationId xmlns:a16="http://schemas.microsoft.com/office/drawing/2014/main" id="{91F477DB-E3AC-80AC-825D-1A12E3F1F7DE}"/>
              </a:ext>
            </a:extLst>
          </p:cNvPr>
          <p:cNvPicPr>
            <a:picLocks noChangeAspect="1"/>
          </p:cNvPicPr>
          <p:nvPr/>
        </p:nvPicPr>
        <p:blipFill rotWithShape="1">
          <a:blip r:embed="rId3">
            <a:extLst>
              <a:ext uri="{28A0092B-C50C-407E-A947-70E740481C1C}">
                <a14:useLocalDpi xmlns:a14="http://schemas.microsoft.com/office/drawing/2010/main" val="0"/>
              </a:ext>
            </a:extLst>
          </a:blip>
          <a:srcRect l="10831"/>
          <a:stretch/>
        </p:blipFill>
        <p:spPr>
          <a:xfrm>
            <a:off x="2465293" y="1869149"/>
            <a:ext cx="7485529" cy="4579835"/>
          </a:xfrm>
          <a:prstGeom prst="rect">
            <a:avLst/>
          </a:prstGeom>
        </p:spPr>
      </p:pic>
      <p:sp>
        <p:nvSpPr>
          <p:cNvPr id="9" name="Rectangle 8">
            <a:extLst>
              <a:ext uri="{FF2B5EF4-FFF2-40B4-BE49-F238E27FC236}">
                <a16:creationId xmlns:a16="http://schemas.microsoft.com/office/drawing/2014/main" id="{DD921F9E-515E-25E9-7623-28BCAEE873C8}"/>
              </a:ext>
            </a:extLst>
          </p:cNvPr>
          <p:cNvSpPr/>
          <p:nvPr/>
        </p:nvSpPr>
        <p:spPr bwMode="auto">
          <a:xfrm>
            <a:off x="3240032" y="4903694"/>
            <a:ext cx="2784250" cy="103094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10" name="TextBox 9">
            <a:extLst>
              <a:ext uri="{FF2B5EF4-FFF2-40B4-BE49-F238E27FC236}">
                <a16:creationId xmlns:a16="http://schemas.microsoft.com/office/drawing/2014/main" id="{AD7A37C4-3D36-73A1-72A3-E81477B959BD}"/>
              </a:ext>
            </a:extLst>
          </p:cNvPr>
          <p:cNvSpPr txBox="1"/>
          <p:nvPr/>
        </p:nvSpPr>
        <p:spPr>
          <a:xfrm>
            <a:off x="8612839" y="1424871"/>
            <a:ext cx="2819399" cy="1200329"/>
          </a:xfrm>
          <a:prstGeom prst="rect">
            <a:avLst/>
          </a:prstGeom>
          <a:noFill/>
        </p:spPr>
        <p:txBody>
          <a:bodyPr wrap="square" rtlCol="0">
            <a:spAutoFit/>
          </a:bodyPr>
          <a:lstStyle/>
          <a:p>
            <a:pPr algn="ctr"/>
            <a:r>
              <a:rPr lang="en-US" sz="2400"/>
              <a:t>Sequence size of 5 had overall best performance</a:t>
            </a:r>
          </a:p>
        </p:txBody>
      </p:sp>
      <p:pic>
        <p:nvPicPr>
          <p:cNvPr id="11" name="Picture 10">
            <a:extLst>
              <a:ext uri="{FF2B5EF4-FFF2-40B4-BE49-F238E27FC236}">
                <a16:creationId xmlns:a16="http://schemas.microsoft.com/office/drawing/2014/main" id="{E27DF39D-809B-8FB1-824B-0D87F39E96F9}"/>
              </a:ext>
            </a:extLst>
          </p:cNvPr>
          <p:cNvPicPr>
            <a:picLocks noChangeAspect="1"/>
          </p:cNvPicPr>
          <p:nvPr/>
        </p:nvPicPr>
        <p:blipFill rotWithShape="1">
          <a:blip r:embed="rId4">
            <a:extLst>
              <a:ext uri="{28A0092B-C50C-407E-A947-70E740481C1C}">
                <a14:useLocalDpi xmlns:a14="http://schemas.microsoft.com/office/drawing/2010/main" val="0"/>
              </a:ext>
            </a:extLst>
          </a:blip>
          <a:srcRect l="47126"/>
          <a:stretch/>
        </p:blipFill>
        <p:spPr>
          <a:xfrm>
            <a:off x="329397" y="1600924"/>
            <a:ext cx="2064179" cy="2024831"/>
          </a:xfrm>
          <a:prstGeom prst="rect">
            <a:avLst/>
          </a:prstGeom>
          <a:ln w="3175">
            <a:solidFill>
              <a:schemeClr val="tx1"/>
            </a:solidFill>
          </a:ln>
        </p:spPr>
      </p:pic>
      <p:pic>
        <p:nvPicPr>
          <p:cNvPr id="2" name="Graphic 1">
            <a:extLst>
              <a:ext uri="{FF2B5EF4-FFF2-40B4-BE49-F238E27FC236}">
                <a16:creationId xmlns:a16="http://schemas.microsoft.com/office/drawing/2014/main" id="{C41C0AAE-D1D7-DE61-5F92-2F7516A875C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6436841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11344" y="233081"/>
            <a:ext cx="10411831" cy="1189803"/>
          </a:xfrm>
        </p:spPr>
        <p:txBody>
          <a:bodyPr>
            <a:normAutofit/>
          </a:bodyPr>
          <a:lstStyle/>
          <a:p>
            <a:r>
              <a:rPr lang="en-US" sz="3600" b="1">
                <a:solidFill>
                  <a:schemeClr val="accent4">
                    <a:lumMod val="75000"/>
                  </a:schemeClr>
                </a:solidFill>
                <a:latin typeface="+mn-lt"/>
              </a:rPr>
              <a:t>Preliminary Results</a:t>
            </a:r>
            <a:br>
              <a:rPr lang="en-US" sz="3600" b="1">
                <a:solidFill>
                  <a:schemeClr val="accent4">
                    <a:lumMod val="75000"/>
                  </a:schemeClr>
                </a:solidFill>
                <a:latin typeface="+mn-lt"/>
              </a:rPr>
            </a:br>
            <a:r>
              <a:rPr lang="en-US" sz="3600">
                <a:solidFill>
                  <a:srgbClr val="0070C0"/>
                </a:solidFill>
                <a:latin typeface="+mn-lt"/>
              </a:rPr>
              <a:t>Anomaly Correlation</a:t>
            </a:r>
          </a:p>
        </p:txBody>
      </p:sp>
      <p:pic>
        <p:nvPicPr>
          <p:cNvPr id="28" name="Picture 27" descr="Table&#10;&#10;Description automatically generated">
            <a:extLst>
              <a:ext uri="{FF2B5EF4-FFF2-40B4-BE49-F238E27FC236}">
                <a16:creationId xmlns:a16="http://schemas.microsoft.com/office/drawing/2014/main" id="{2000743E-F53A-6E9C-9D77-A574E69EA059}"/>
              </a:ext>
            </a:extLst>
          </p:cNvPr>
          <p:cNvPicPr>
            <a:picLocks noChangeAspect="1"/>
          </p:cNvPicPr>
          <p:nvPr/>
        </p:nvPicPr>
        <p:blipFill rotWithShape="1">
          <a:blip r:embed="rId3">
            <a:extLst>
              <a:ext uri="{28A0092B-C50C-407E-A947-70E740481C1C}">
                <a14:useLocalDpi xmlns:a14="http://schemas.microsoft.com/office/drawing/2010/main" val="0"/>
              </a:ext>
            </a:extLst>
          </a:blip>
          <a:srcRect b="33676"/>
          <a:stretch/>
        </p:blipFill>
        <p:spPr>
          <a:xfrm>
            <a:off x="547935" y="4481746"/>
            <a:ext cx="9824239" cy="1996640"/>
          </a:xfrm>
          <a:prstGeom prst="rect">
            <a:avLst/>
          </a:prstGeom>
        </p:spPr>
      </p:pic>
      <p:pic>
        <p:nvPicPr>
          <p:cNvPr id="2" name="Picture 1" descr="Timeline&#10;&#10;Description automatically generated">
            <a:extLst>
              <a:ext uri="{FF2B5EF4-FFF2-40B4-BE49-F238E27FC236}">
                <a16:creationId xmlns:a16="http://schemas.microsoft.com/office/drawing/2014/main" id="{C57155EF-4372-8F4A-4158-A0DA4FA973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7623" y="1781121"/>
            <a:ext cx="6104399" cy="2285357"/>
          </a:xfrm>
          <a:prstGeom prst="rect">
            <a:avLst/>
          </a:prstGeom>
        </p:spPr>
      </p:pic>
      <p:pic>
        <p:nvPicPr>
          <p:cNvPr id="4" name="Graphic 3">
            <a:extLst>
              <a:ext uri="{FF2B5EF4-FFF2-40B4-BE49-F238E27FC236}">
                <a16:creationId xmlns:a16="http://schemas.microsoft.com/office/drawing/2014/main" id="{F01C271A-B63C-971D-DAAE-35FB08456F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3350769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4738521" y="1452281"/>
            <a:ext cx="3410397" cy="3155578"/>
          </a:xfrm>
        </p:spPr>
        <p:txBody>
          <a:bodyPr>
            <a:normAutofit/>
          </a:bodyPr>
          <a:lstStyle/>
          <a:p>
            <a:r>
              <a:rPr lang="en-US" sz="3600" b="1">
                <a:solidFill>
                  <a:schemeClr val="accent4">
                    <a:lumMod val="75000"/>
                  </a:schemeClr>
                </a:solidFill>
                <a:latin typeface="+mn-lt"/>
              </a:rPr>
              <a:t>Thank you</a:t>
            </a:r>
            <a:br>
              <a:rPr lang="en-US" sz="3600" b="1">
                <a:solidFill>
                  <a:schemeClr val="accent4">
                    <a:lumMod val="75000"/>
                  </a:schemeClr>
                </a:solidFill>
                <a:latin typeface="+mn-lt"/>
              </a:rPr>
            </a:br>
            <a:br>
              <a:rPr lang="en-US" sz="3600" b="1">
                <a:solidFill>
                  <a:schemeClr val="accent4">
                    <a:lumMod val="75000"/>
                  </a:schemeClr>
                </a:solidFill>
                <a:latin typeface="+mn-lt"/>
              </a:rPr>
            </a:br>
            <a:br>
              <a:rPr lang="en-US" sz="3600" b="1">
                <a:solidFill>
                  <a:srgbClr val="0070C0"/>
                </a:solidFill>
                <a:latin typeface="+mn-lt"/>
              </a:rPr>
            </a:br>
            <a:r>
              <a:rPr lang="en-US" sz="3600" b="1">
                <a:solidFill>
                  <a:srgbClr val="0070C0"/>
                </a:solidFill>
                <a:latin typeface="+mn-lt"/>
              </a:rPr>
              <a:t>Questions</a:t>
            </a:r>
          </a:p>
        </p:txBody>
      </p:sp>
      <p:pic>
        <p:nvPicPr>
          <p:cNvPr id="2" name="Graphic 1">
            <a:extLst>
              <a:ext uri="{FF2B5EF4-FFF2-40B4-BE49-F238E27FC236}">
                <a16:creationId xmlns:a16="http://schemas.microsoft.com/office/drawing/2014/main" id="{0607795B-32AD-3497-3E28-70471A23C5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20000796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983269" y="4010344"/>
            <a:ext cx="3619884" cy="862516"/>
          </a:xfrm>
        </p:spPr>
        <p:txBody>
          <a:bodyPr>
            <a:noAutofit/>
          </a:bodyPr>
          <a:lstStyle/>
          <a:p>
            <a:r>
              <a:rPr lang="en-US" sz="2400" b="1">
                <a:solidFill>
                  <a:srgbClr val="0070C0"/>
                </a:solidFill>
              </a:rPr>
              <a:t>Basic Control </a:t>
            </a:r>
            <a:br>
              <a:rPr lang="en-US" sz="2400" b="1">
                <a:solidFill>
                  <a:srgbClr val="0070C0"/>
                </a:solidFill>
              </a:rPr>
            </a:br>
            <a:r>
              <a:rPr lang="en-US" sz="2400" b="0">
                <a:solidFill>
                  <a:srgbClr val="0070C0"/>
                </a:solidFill>
              </a:rPr>
              <a:t>~1 - 10ms (done by PLCs)</a:t>
            </a:r>
            <a:br>
              <a:rPr lang="en-US" sz="2400" b="0">
                <a:solidFill>
                  <a:srgbClr val="0070C0"/>
                </a:solidFill>
              </a:rPr>
            </a:br>
            <a:endParaRPr lang="en-US" sz="2400" b="0">
              <a:solidFill>
                <a:srgbClr val="0070C0"/>
              </a:solidFill>
            </a:endParaRPr>
          </a:p>
        </p:txBody>
      </p:sp>
      <p:sp>
        <p:nvSpPr>
          <p:cNvPr id="2" name="Title 2">
            <a:extLst>
              <a:ext uri="{FF2B5EF4-FFF2-40B4-BE49-F238E27FC236}">
                <a16:creationId xmlns:a16="http://schemas.microsoft.com/office/drawing/2014/main" id="{D8EA08FF-D46B-97A9-CEBE-EE319FA5B8FB}"/>
              </a:ext>
            </a:extLst>
          </p:cNvPr>
          <p:cNvSpPr txBox="1">
            <a:spLocks/>
          </p:cNvSpPr>
          <p:nvPr/>
        </p:nvSpPr>
        <p:spPr>
          <a:xfrm>
            <a:off x="396575" y="139078"/>
            <a:ext cx="11218572" cy="9737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dirty="0">
                <a:solidFill>
                  <a:schemeClr val="accent4">
                    <a:lumMod val="75000"/>
                  </a:schemeClr>
                </a:solidFill>
              </a:rPr>
              <a:t>(Control) Cause and (Physical) Effect</a:t>
            </a:r>
            <a:endParaRPr lang="en-US" sz="3200" b="0" dirty="0">
              <a:solidFill>
                <a:schemeClr val="accent4">
                  <a:lumMod val="75000"/>
                </a:schemeClr>
              </a:solidFill>
            </a:endParaRPr>
          </a:p>
        </p:txBody>
      </p:sp>
      <p:pic>
        <p:nvPicPr>
          <p:cNvPr id="36" name="Picture 35" descr="A picture containing text, person&#10;&#10;Description automatically generated">
            <a:extLst>
              <a:ext uri="{FF2B5EF4-FFF2-40B4-BE49-F238E27FC236}">
                <a16:creationId xmlns:a16="http://schemas.microsoft.com/office/drawing/2014/main" id="{172BE1D2-4A5C-93EE-71A8-796547D5F550}"/>
              </a:ext>
            </a:extLst>
          </p:cNvPr>
          <p:cNvPicPr>
            <a:picLocks noChangeAspect="1"/>
          </p:cNvPicPr>
          <p:nvPr/>
        </p:nvPicPr>
        <p:blipFill rotWithShape="1">
          <a:blip r:embed="rId3"/>
          <a:srcRect l="9029" r="8437"/>
          <a:stretch/>
        </p:blipFill>
        <p:spPr>
          <a:xfrm>
            <a:off x="5542008" y="4669491"/>
            <a:ext cx="1982690" cy="1167768"/>
          </a:xfrm>
          <a:prstGeom prst="rect">
            <a:avLst/>
          </a:prstGeom>
        </p:spPr>
      </p:pic>
      <p:sp>
        <p:nvSpPr>
          <p:cNvPr id="37" name="Title 2">
            <a:extLst>
              <a:ext uri="{FF2B5EF4-FFF2-40B4-BE49-F238E27FC236}">
                <a16:creationId xmlns:a16="http://schemas.microsoft.com/office/drawing/2014/main" id="{984E0A41-9C7A-6E07-FFE6-FB3144773B30}"/>
              </a:ext>
            </a:extLst>
          </p:cNvPr>
          <p:cNvSpPr txBox="1">
            <a:spLocks/>
          </p:cNvSpPr>
          <p:nvPr/>
        </p:nvSpPr>
        <p:spPr>
          <a:xfrm>
            <a:off x="5152321" y="5837259"/>
            <a:ext cx="3295819"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b="0">
                <a:solidFill>
                  <a:srgbClr val="004376"/>
                </a:solidFill>
              </a:rPr>
              <a:t>Supervisory Control and Data Acquisition (SCADA) Systems</a:t>
            </a:r>
          </a:p>
        </p:txBody>
      </p:sp>
      <p:pic>
        <p:nvPicPr>
          <p:cNvPr id="39" name="Picture 38" descr="Graphical user interface&#10;&#10;Description automatically generated">
            <a:extLst>
              <a:ext uri="{FF2B5EF4-FFF2-40B4-BE49-F238E27FC236}">
                <a16:creationId xmlns:a16="http://schemas.microsoft.com/office/drawing/2014/main" id="{033CCB5D-7B9C-581F-F0F5-E81C4F3E79BB}"/>
              </a:ext>
            </a:extLst>
          </p:cNvPr>
          <p:cNvPicPr>
            <a:picLocks noChangeAspect="1"/>
          </p:cNvPicPr>
          <p:nvPr/>
        </p:nvPicPr>
        <p:blipFill rotWithShape="1">
          <a:blip r:embed="rId4"/>
          <a:srcRect l="5072" t="4220" r="5451" b="4430"/>
          <a:stretch/>
        </p:blipFill>
        <p:spPr>
          <a:xfrm>
            <a:off x="396575" y="4709850"/>
            <a:ext cx="1738957" cy="1331506"/>
          </a:xfrm>
          <a:prstGeom prst="rect">
            <a:avLst/>
          </a:prstGeom>
        </p:spPr>
      </p:pic>
      <p:sp>
        <p:nvSpPr>
          <p:cNvPr id="40" name="Title 2">
            <a:extLst>
              <a:ext uri="{FF2B5EF4-FFF2-40B4-BE49-F238E27FC236}">
                <a16:creationId xmlns:a16="http://schemas.microsoft.com/office/drawing/2014/main" id="{B8377E8B-4887-FA45-2FB0-3691DD6E60AE}"/>
              </a:ext>
            </a:extLst>
          </p:cNvPr>
          <p:cNvSpPr txBox="1">
            <a:spLocks/>
          </p:cNvSpPr>
          <p:nvPr/>
        </p:nvSpPr>
        <p:spPr>
          <a:xfrm>
            <a:off x="217283" y="6009074"/>
            <a:ext cx="23762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a:solidFill>
                  <a:srgbClr val="004376"/>
                </a:solidFill>
              </a:rPr>
              <a:t>Programmable Logic Controllers (PLC)</a:t>
            </a:r>
          </a:p>
        </p:txBody>
      </p:sp>
      <p:pic>
        <p:nvPicPr>
          <p:cNvPr id="83" name="Picture 82" descr="Chart, line chart&#10;&#10;Description automatically generated">
            <a:extLst>
              <a:ext uri="{FF2B5EF4-FFF2-40B4-BE49-F238E27FC236}">
                <a16:creationId xmlns:a16="http://schemas.microsoft.com/office/drawing/2014/main" id="{BF043240-AB7E-B880-A006-2DE5D3ED7504}"/>
              </a:ext>
            </a:extLst>
          </p:cNvPr>
          <p:cNvPicPr>
            <a:picLocks noChangeAspect="1"/>
          </p:cNvPicPr>
          <p:nvPr/>
        </p:nvPicPr>
        <p:blipFill rotWithShape="1">
          <a:blip r:embed="rId5"/>
          <a:srcRect t="10612"/>
          <a:stretch/>
        </p:blipFill>
        <p:spPr>
          <a:xfrm>
            <a:off x="9881853" y="1942629"/>
            <a:ext cx="2217105" cy="1486371"/>
          </a:xfrm>
          <a:prstGeom prst="rect">
            <a:avLst/>
          </a:prstGeom>
        </p:spPr>
      </p:pic>
      <p:sp>
        <p:nvSpPr>
          <p:cNvPr id="85" name="Title 2">
            <a:extLst>
              <a:ext uri="{FF2B5EF4-FFF2-40B4-BE49-F238E27FC236}">
                <a16:creationId xmlns:a16="http://schemas.microsoft.com/office/drawing/2014/main" id="{D8A14B08-B68D-81A0-39A2-9DED5979555D}"/>
              </a:ext>
            </a:extLst>
          </p:cNvPr>
          <p:cNvSpPr txBox="1">
            <a:spLocks/>
          </p:cNvSpPr>
          <p:nvPr/>
        </p:nvSpPr>
        <p:spPr>
          <a:xfrm>
            <a:off x="11368285" y="2019174"/>
            <a:ext cx="823715" cy="362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000" b="0">
                <a:solidFill>
                  <a:srgbClr val="004376"/>
                </a:solidFill>
              </a:rPr>
              <a:t>Setpoint</a:t>
            </a:r>
          </a:p>
          <a:p>
            <a:r>
              <a:rPr lang="en-US" sz="1000" b="0">
                <a:solidFill>
                  <a:srgbClr val="004376"/>
                </a:solidFill>
              </a:rPr>
              <a:t>Reached</a:t>
            </a:r>
          </a:p>
        </p:txBody>
      </p:sp>
      <p:sp>
        <p:nvSpPr>
          <p:cNvPr id="7" name="TextBox 6">
            <a:extLst>
              <a:ext uri="{FF2B5EF4-FFF2-40B4-BE49-F238E27FC236}">
                <a16:creationId xmlns:a16="http://schemas.microsoft.com/office/drawing/2014/main" id="{56F43F9F-F482-98B2-F0F8-5F65A21A45E3}"/>
              </a:ext>
            </a:extLst>
          </p:cNvPr>
          <p:cNvSpPr txBox="1"/>
          <p:nvPr/>
        </p:nvSpPr>
        <p:spPr>
          <a:xfrm>
            <a:off x="463159" y="988806"/>
            <a:ext cx="7668200" cy="1754326"/>
          </a:xfrm>
          <a:prstGeom prst="rect">
            <a:avLst/>
          </a:prstGeom>
          <a:noFill/>
        </p:spPr>
        <p:txBody>
          <a:bodyPr wrap="square" rtlCol="0">
            <a:spAutoFit/>
          </a:bodyPr>
          <a:lstStyle/>
          <a:p>
            <a:r>
              <a:rPr lang="en-US" sz="2400" dirty="0">
                <a:solidFill>
                  <a:srgbClr val="0070C0"/>
                </a:solidFill>
                <a:latin typeface="+mj-lt"/>
              </a:rPr>
              <a:t>Unlike IT, OT has </a:t>
            </a:r>
            <a:r>
              <a:rPr lang="en-US" sz="2400" u="sng" dirty="0">
                <a:solidFill>
                  <a:srgbClr val="0070C0"/>
                </a:solidFill>
                <a:latin typeface="+mj-lt"/>
              </a:rPr>
              <a:t>Cause</a:t>
            </a:r>
            <a:r>
              <a:rPr lang="en-US" sz="2400" dirty="0">
                <a:solidFill>
                  <a:srgbClr val="0070C0"/>
                </a:solidFill>
                <a:latin typeface="+mj-lt"/>
              </a:rPr>
              <a:t> and </a:t>
            </a:r>
            <a:r>
              <a:rPr lang="en-US" sz="2400" u="sng" dirty="0">
                <a:solidFill>
                  <a:srgbClr val="0070C0"/>
                </a:solidFill>
                <a:latin typeface="+mj-lt"/>
              </a:rPr>
              <a:t>Physical Effect</a:t>
            </a:r>
          </a:p>
          <a:p>
            <a:pPr marL="285750" indent="-285750">
              <a:buFont typeface="Arial" panose="020B0604020202020204" pitchFamily="34" charset="0"/>
              <a:buChar char="•"/>
            </a:pPr>
            <a:r>
              <a:rPr lang="en-US" sz="2400" dirty="0">
                <a:solidFill>
                  <a:srgbClr val="0070C0"/>
                </a:solidFill>
                <a:latin typeface="+mj-lt"/>
              </a:rPr>
              <a:t>Control inputs result in physical actuation </a:t>
            </a:r>
          </a:p>
          <a:p>
            <a:pPr marL="742950" lvl="1" indent="-285750">
              <a:buFont typeface="Arial" panose="020B0604020202020204" pitchFamily="34" charset="0"/>
              <a:buChar char="•"/>
            </a:pPr>
            <a:r>
              <a:rPr lang="en-US" sz="2000" dirty="0">
                <a:solidFill>
                  <a:srgbClr val="0070C0"/>
                </a:solidFill>
                <a:latin typeface="+mj-lt"/>
              </a:rPr>
              <a:t>Control inputs are generated by a software logic</a:t>
            </a:r>
          </a:p>
          <a:p>
            <a:pPr marL="742950" lvl="1" indent="-285750">
              <a:buFont typeface="Arial" panose="020B0604020202020204" pitchFamily="34" charset="0"/>
              <a:buChar char="•"/>
            </a:pPr>
            <a:r>
              <a:rPr lang="en-US" sz="2000" dirty="0">
                <a:solidFill>
                  <a:srgbClr val="0070C0"/>
                </a:solidFill>
                <a:latin typeface="+mj-lt"/>
              </a:rPr>
              <a:t>Physical actuation are governed by the ”Physics” of devices (physical process), and measured by sensors</a:t>
            </a:r>
          </a:p>
        </p:txBody>
      </p:sp>
      <p:sp>
        <p:nvSpPr>
          <p:cNvPr id="8" name="Title 2">
            <a:extLst>
              <a:ext uri="{FF2B5EF4-FFF2-40B4-BE49-F238E27FC236}">
                <a16:creationId xmlns:a16="http://schemas.microsoft.com/office/drawing/2014/main" id="{DECD7549-0606-AA03-4784-5E9AF0903801}"/>
              </a:ext>
            </a:extLst>
          </p:cNvPr>
          <p:cNvSpPr txBox="1">
            <a:spLocks/>
          </p:cNvSpPr>
          <p:nvPr/>
        </p:nvSpPr>
        <p:spPr>
          <a:xfrm>
            <a:off x="3366105" y="3062392"/>
            <a:ext cx="5215230" cy="9737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u="sng">
                <a:solidFill>
                  <a:schemeClr val="accent4">
                    <a:lumMod val="75000"/>
                  </a:schemeClr>
                </a:solidFill>
              </a:rPr>
              <a:t>Two (2) Types of Control</a:t>
            </a:r>
            <a:endParaRPr lang="en-US" sz="3200" b="0" u="sng">
              <a:solidFill>
                <a:schemeClr val="accent4">
                  <a:lumMod val="75000"/>
                </a:schemeClr>
              </a:solidFill>
            </a:endParaRPr>
          </a:p>
        </p:txBody>
      </p:sp>
      <p:pic>
        <p:nvPicPr>
          <p:cNvPr id="9" name="Picture 8" descr="Graphical user interface, text, application, chat or text message&#10;&#10;Description automatically generated">
            <a:extLst>
              <a:ext uri="{FF2B5EF4-FFF2-40B4-BE49-F238E27FC236}">
                <a16:creationId xmlns:a16="http://schemas.microsoft.com/office/drawing/2014/main" id="{43E40C33-EB86-0073-A919-44234F67D6A8}"/>
              </a:ext>
            </a:extLst>
          </p:cNvPr>
          <p:cNvPicPr>
            <a:picLocks noChangeAspect="1"/>
          </p:cNvPicPr>
          <p:nvPr/>
        </p:nvPicPr>
        <p:blipFill rotWithShape="1">
          <a:blip r:embed="rId6"/>
          <a:srcRect l="29211"/>
          <a:stretch/>
        </p:blipFill>
        <p:spPr>
          <a:xfrm>
            <a:off x="8048572" y="5034613"/>
            <a:ext cx="3566575" cy="1337537"/>
          </a:xfrm>
          <a:prstGeom prst="rect">
            <a:avLst/>
          </a:prstGeom>
        </p:spPr>
      </p:pic>
      <p:pic>
        <p:nvPicPr>
          <p:cNvPr id="10" name="Picture 9" descr="Graphical user interface, text, application, chat or text message&#10;&#10;Description automatically generated">
            <a:extLst>
              <a:ext uri="{FF2B5EF4-FFF2-40B4-BE49-F238E27FC236}">
                <a16:creationId xmlns:a16="http://schemas.microsoft.com/office/drawing/2014/main" id="{15A1ECE8-1BFE-FB8A-D750-AD73BF7C1C9B}"/>
              </a:ext>
            </a:extLst>
          </p:cNvPr>
          <p:cNvPicPr>
            <a:picLocks noChangeAspect="1"/>
          </p:cNvPicPr>
          <p:nvPr/>
        </p:nvPicPr>
        <p:blipFill rotWithShape="1">
          <a:blip r:embed="rId6"/>
          <a:srcRect r="70350" b="75879"/>
          <a:stretch/>
        </p:blipFill>
        <p:spPr>
          <a:xfrm>
            <a:off x="8074886" y="4669491"/>
            <a:ext cx="1713713" cy="370110"/>
          </a:xfrm>
          <a:prstGeom prst="rect">
            <a:avLst/>
          </a:prstGeom>
        </p:spPr>
      </p:pic>
      <p:pic>
        <p:nvPicPr>
          <p:cNvPr id="12" name="Picture 11" descr="A picture containing calendar&#10;&#10;Description automatically generated">
            <a:extLst>
              <a:ext uri="{FF2B5EF4-FFF2-40B4-BE49-F238E27FC236}">
                <a16:creationId xmlns:a16="http://schemas.microsoft.com/office/drawing/2014/main" id="{2E971F15-5615-8135-FAC1-5FB182FD243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54761" y="4726410"/>
            <a:ext cx="1904317" cy="1645740"/>
          </a:xfrm>
          <a:prstGeom prst="rect">
            <a:avLst/>
          </a:prstGeom>
        </p:spPr>
      </p:pic>
      <p:sp>
        <p:nvSpPr>
          <p:cNvPr id="13" name="Title 2">
            <a:extLst>
              <a:ext uri="{FF2B5EF4-FFF2-40B4-BE49-F238E27FC236}">
                <a16:creationId xmlns:a16="http://schemas.microsoft.com/office/drawing/2014/main" id="{29DE6F5E-2515-D2B8-0A6F-0803F63A5D69}"/>
              </a:ext>
            </a:extLst>
          </p:cNvPr>
          <p:cNvSpPr txBox="1">
            <a:spLocks/>
          </p:cNvSpPr>
          <p:nvPr/>
        </p:nvSpPr>
        <p:spPr>
          <a:xfrm>
            <a:off x="6771163" y="3837996"/>
            <a:ext cx="3860449" cy="7977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a:solidFill>
                  <a:srgbClr val="0070C0"/>
                </a:solidFill>
              </a:rPr>
              <a:t>Supervisory Control </a:t>
            </a:r>
          </a:p>
          <a:p>
            <a:r>
              <a:rPr lang="en-US" sz="2400">
                <a:solidFill>
                  <a:srgbClr val="0070C0"/>
                </a:solidFill>
              </a:rPr>
              <a:t>~1000ms  (done  by SCADA)</a:t>
            </a:r>
          </a:p>
        </p:txBody>
      </p:sp>
      <p:cxnSp>
        <p:nvCxnSpPr>
          <p:cNvPr id="16" name="Straight Connector 15">
            <a:extLst>
              <a:ext uri="{FF2B5EF4-FFF2-40B4-BE49-F238E27FC236}">
                <a16:creationId xmlns:a16="http://schemas.microsoft.com/office/drawing/2014/main" id="{A9AD4370-D4AD-3248-4690-238612A8A6D8}"/>
              </a:ext>
            </a:extLst>
          </p:cNvPr>
          <p:cNvCxnSpPr/>
          <p:nvPr/>
        </p:nvCxnSpPr>
        <p:spPr>
          <a:xfrm>
            <a:off x="4927180" y="4036147"/>
            <a:ext cx="0" cy="2821853"/>
          </a:xfrm>
          <a:prstGeom prst="line">
            <a:avLst/>
          </a:prstGeom>
          <a:ln w="127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Title 2">
            <a:extLst>
              <a:ext uri="{FF2B5EF4-FFF2-40B4-BE49-F238E27FC236}">
                <a16:creationId xmlns:a16="http://schemas.microsoft.com/office/drawing/2014/main" id="{5AC0CA75-2CEE-351D-3D12-832DB6C26902}"/>
              </a:ext>
            </a:extLst>
          </p:cNvPr>
          <p:cNvSpPr txBox="1">
            <a:spLocks/>
          </p:cNvSpPr>
          <p:nvPr/>
        </p:nvSpPr>
        <p:spPr>
          <a:xfrm>
            <a:off x="10420780" y="2561679"/>
            <a:ext cx="919920" cy="36290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000" b="0">
                <a:solidFill>
                  <a:srgbClr val="004376"/>
                </a:solidFill>
              </a:rPr>
              <a:t>Changing</a:t>
            </a:r>
          </a:p>
          <a:p>
            <a:r>
              <a:rPr lang="en-US" sz="1000" b="0">
                <a:solidFill>
                  <a:srgbClr val="004376"/>
                </a:solidFill>
              </a:rPr>
              <a:t>Tank Level</a:t>
            </a:r>
          </a:p>
        </p:txBody>
      </p:sp>
      <p:pic>
        <p:nvPicPr>
          <p:cNvPr id="18" name="Picture 17">
            <a:extLst>
              <a:ext uri="{FF2B5EF4-FFF2-40B4-BE49-F238E27FC236}">
                <a16:creationId xmlns:a16="http://schemas.microsoft.com/office/drawing/2014/main" id="{33D7DF9E-7F92-8A1F-318D-BB22BBD0A60E}"/>
              </a:ext>
            </a:extLst>
          </p:cNvPr>
          <p:cNvPicPr>
            <a:picLocks noChangeAspect="1"/>
          </p:cNvPicPr>
          <p:nvPr/>
        </p:nvPicPr>
        <p:blipFill rotWithShape="1">
          <a:blip r:embed="rId8">
            <a:extLst>
              <a:ext uri="{28A0092B-C50C-407E-A947-70E740481C1C}">
                <a14:useLocalDpi xmlns:a14="http://schemas.microsoft.com/office/drawing/2010/main" val="0"/>
              </a:ext>
            </a:extLst>
          </a:blip>
          <a:srcRect l="47126"/>
          <a:stretch/>
        </p:blipFill>
        <p:spPr>
          <a:xfrm>
            <a:off x="7561733" y="910017"/>
            <a:ext cx="2217105" cy="2174842"/>
          </a:xfrm>
          <a:prstGeom prst="rect">
            <a:avLst/>
          </a:prstGeom>
          <a:ln w="3175">
            <a:solidFill>
              <a:schemeClr val="tx1"/>
            </a:solidFill>
          </a:ln>
        </p:spPr>
      </p:pic>
      <p:pic>
        <p:nvPicPr>
          <p:cNvPr id="20" name="Picture 19">
            <a:extLst>
              <a:ext uri="{FF2B5EF4-FFF2-40B4-BE49-F238E27FC236}">
                <a16:creationId xmlns:a16="http://schemas.microsoft.com/office/drawing/2014/main" id="{B244BAB6-BB62-297F-3614-183F0399CD0E}"/>
              </a:ext>
            </a:extLst>
          </p:cNvPr>
          <p:cNvPicPr>
            <a:picLocks noChangeAspect="1"/>
          </p:cNvPicPr>
          <p:nvPr/>
        </p:nvPicPr>
        <p:blipFill rotWithShape="1">
          <a:blip r:embed="rId8">
            <a:extLst>
              <a:ext uri="{28A0092B-C50C-407E-A947-70E740481C1C}">
                <a14:useLocalDpi xmlns:a14="http://schemas.microsoft.com/office/drawing/2010/main" val="0"/>
              </a:ext>
            </a:extLst>
          </a:blip>
          <a:srcRect r="51851" b="39653"/>
          <a:stretch/>
        </p:blipFill>
        <p:spPr>
          <a:xfrm>
            <a:off x="9884588" y="570846"/>
            <a:ext cx="1992305" cy="1295124"/>
          </a:xfrm>
          <a:prstGeom prst="rect">
            <a:avLst/>
          </a:prstGeom>
          <a:ln w="3175">
            <a:solidFill>
              <a:schemeClr val="tx1"/>
            </a:solidFill>
          </a:ln>
        </p:spPr>
      </p:pic>
      <p:pic>
        <p:nvPicPr>
          <p:cNvPr id="22" name="Graphic 21">
            <a:extLst>
              <a:ext uri="{FF2B5EF4-FFF2-40B4-BE49-F238E27FC236}">
                <a16:creationId xmlns:a16="http://schemas.microsoft.com/office/drawing/2014/main" id="{ADB80BE9-ECC8-C169-166F-031A13B6889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38329" y="6397882"/>
            <a:ext cx="1353671" cy="476292"/>
          </a:xfrm>
          <a:prstGeom prst="rect">
            <a:avLst/>
          </a:prstGeom>
        </p:spPr>
      </p:pic>
    </p:spTree>
    <p:extLst>
      <p:ext uri="{BB962C8B-B14F-4D97-AF65-F5344CB8AC3E}">
        <p14:creationId xmlns:p14="http://schemas.microsoft.com/office/powerpoint/2010/main" val="4101609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7" grpId="0"/>
      <p:bldP spid="40" grpId="0"/>
      <p:bldP spid="8"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223211" y="945395"/>
            <a:ext cx="11835925" cy="693335"/>
          </a:xfrm>
        </p:spPr>
        <p:txBody>
          <a:bodyPr>
            <a:noAutofit/>
          </a:bodyPr>
          <a:lstStyle/>
          <a:p>
            <a:r>
              <a:rPr lang="en-US" sz="3200" b="1">
                <a:solidFill>
                  <a:schemeClr val="accent4">
                    <a:lumMod val="75000"/>
                  </a:schemeClr>
                </a:solidFill>
              </a:rPr>
              <a:t>Modern ICS is </a:t>
            </a:r>
            <a:r>
              <a:rPr lang="en-US" sz="3200" b="1" u="sng">
                <a:solidFill>
                  <a:schemeClr val="accent4">
                    <a:lumMod val="75000"/>
                  </a:schemeClr>
                </a:solidFill>
              </a:rPr>
              <a:t>no longer</a:t>
            </a:r>
            <a:r>
              <a:rPr lang="en-US" sz="3200" b="1">
                <a:solidFill>
                  <a:schemeClr val="accent4">
                    <a:lumMod val="75000"/>
                  </a:schemeClr>
                </a:solidFill>
              </a:rPr>
              <a:t> “air-gapped</a:t>
            </a:r>
            <a:r>
              <a:rPr lang="en-US" sz="2800" b="1">
                <a:solidFill>
                  <a:schemeClr val="accent4">
                    <a:lumMod val="75000"/>
                  </a:schemeClr>
                </a:solidFill>
              </a:rPr>
              <a:t>”…. prone to </a:t>
            </a:r>
            <a:r>
              <a:rPr lang="en-US" sz="2800" b="1" u="sng">
                <a:solidFill>
                  <a:schemeClr val="accent4">
                    <a:lumMod val="75000"/>
                  </a:schemeClr>
                </a:solidFill>
              </a:rPr>
              <a:t>cyber</a:t>
            </a:r>
            <a:r>
              <a:rPr lang="en-US" sz="2800" b="1">
                <a:solidFill>
                  <a:schemeClr val="accent4">
                    <a:lumMod val="75000"/>
                  </a:schemeClr>
                </a:solidFill>
              </a:rPr>
              <a:t> infection</a:t>
            </a:r>
          </a:p>
        </p:txBody>
      </p:sp>
      <p:sp>
        <p:nvSpPr>
          <p:cNvPr id="106" name="TextBox 105">
            <a:extLst>
              <a:ext uri="{FF2B5EF4-FFF2-40B4-BE49-F238E27FC236}">
                <a16:creationId xmlns:a16="http://schemas.microsoft.com/office/drawing/2014/main" id="{78460CD8-555A-95C9-3A98-4EF7EE924A32}"/>
              </a:ext>
            </a:extLst>
          </p:cNvPr>
          <p:cNvSpPr txBox="1"/>
          <p:nvPr/>
        </p:nvSpPr>
        <p:spPr>
          <a:xfrm>
            <a:off x="778004" y="1747900"/>
            <a:ext cx="11135307" cy="830997"/>
          </a:xfrm>
          <a:prstGeom prst="rect">
            <a:avLst/>
          </a:prstGeom>
          <a:noFill/>
        </p:spPr>
        <p:txBody>
          <a:bodyPr wrap="square" rtlCol="0">
            <a:spAutoFit/>
          </a:bodyPr>
          <a:lstStyle/>
          <a:p>
            <a:pPr marL="285750" indent="-285750">
              <a:buFont typeface="Arial" panose="020B0604020202020204" pitchFamily="34" charset="0"/>
              <a:buChar char="•"/>
            </a:pPr>
            <a:r>
              <a:rPr lang="en-US" sz="2400" b="0" dirty="0">
                <a:solidFill>
                  <a:srgbClr val="004376"/>
                </a:solidFill>
              </a:rPr>
              <a:t>SCADA connects to the IT network and</a:t>
            </a:r>
            <a:r>
              <a:rPr lang="en-US" sz="2400" dirty="0">
                <a:solidFill>
                  <a:srgbClr val="004376"/>
                </a:solidFill>
              </a:rPr>
              <a:t> </a:t>
            </a:r>
            <a:r>
              <a:rPr lang="en-US" sz="2400" b="0" dirty="0">
                <a:solidFill>
                  <a:srgbClr val="004376"/>
                </a:solidFill>
              </a:rPr>
              <a:t>internet, utilizes cyber resources</a:t>
            </a:r>
          </a:p>
          <a:p>
            <a:pPr marL="285750" indent="-285750">
              <a:buFont typeface="Arial" panose="020B0604020202020204" pitchFamily="34" charset="0"/>
              <a:buChar char="•"/>
            </a:pPr>
            <a:r>
              <a:rPr lang="en-US" sz="2400" b="0" dirty="0">
                <a:solidFill>
                  <a:srgbClr val="004376"/>
                </a:solidFill>
              </a:rPr>
              <a:t>Modern attacks infect SCADA to disrupt physical processes</a:t>
            </a:r>
            <a:endParaRPr lang="en-US" sz="2400" dirty="0"/>
          </a:p>
        </p:txBody>
      </p:sp>
      <p:sp>
        <p:nvSpPr>
          <p:cNvPr id="2" name="Title 2">
            <a:extLst>
              <a:ext uri="{FF2B5EF4-FFF2-40B4-BE49-F238E27FC236}">
                <a16:creationId xmlns:a16="http://schemas.microsoft.com/office/drawing/2014/main" id="{A8EB8861-05BA-DF2B-28DC-A603FF2689B5}"/>
              </a:ext>
            </a:extLst>
          </p:cNvPr>
          <p:cNvSpPr txBox="1">
            <a:spLocks/>
          </p:cNvSpPr>
          <p:nvPr/>
        </p:nvSpPr>
        <p:spPr>
          <a:xfrm>
            <a:off x="396575" y="139078"/>
            <a:ext cx="11218572" cy="97375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a:solidFill>
                  <a:schemeClr val="accent4">
                    <a:lumMod val="75000"/>
                  </a:schemeClr>
                </a:solidFill>
              </a:rPr>
              <a:t>THREAT MODEL (We assume SCADA is compromised)</a:t>
            </a:r>
            <a:endParaRPr lang="en-US" sz="3200" b="0">
              <a:solidFill>
                <a:schemeClr val="accent4">
                  <a:lumMod val="75000"/>
                </a:schemeClr>
              </a:solidFill>
            </a:endParaRPr>
          </a:p>
        </p:txBody>
      </p:sp>
      <p:sp>
        <p:nvSpPr>
          <p:cNvPr id="7" name="Title 2">
            <a:extLst>
              <a:ext uri="{FF2B5EF4-FFF2-40B4-BE49-F238E27FC236}">
                <a16:creationId xmlns:a16="http://schemas.microsoft.com/office/drawing/2014/main" id="{D2CD7C12-5D17-B3E7-15B8-87776093DC97}"/>
              </a:ext>
            </a:extLst>
          </p:cNvPr>
          <p:cNvSpPr txBox="1">
            <a:spLocks/>
          </p:cNvSpPr>
          <p:nvPr/>
        </p:nvSpPr>
        <p:spPr>
          <a:xfrm>
            <a:off x="642099" y="4818597"/>
            <a:ext cx="7918784" cy="177494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solidFill>
                  <a:schemeClr val="accent4">
                    <a:lumMod val="75000"/>
                  </a:schemeClr>
                </a:solidFill>
              </a:rPr>
              <a:t>A note on SCADA Analysis</a:t>
            </a:r>
          </a:p>
          <a:p>
            <a:pPr marL="457200" indent="-457200">
              <a:buFont typeface="Arial" panose="020B0604020202020204" pitchFamily="34" charset="0"/>
              <a:buChar char="•"/>
            </a:pPr>
            <a:r>
              <a:rPr lang="en-US" sz="2800">
                <a:solidFill>
                  <a:srgbClr val="0070C0"/>
                </a:solidFill>
              </a:rPr>
              <a:t>Network Traffic vs. Host Execution</a:t>
            </a:r>
            <a:endParaRPr lang="en-US" sz="200">
              <a:solidFill>
                <a:srgbClr val="0070C0"/>
              </a:solidFill>
            </a:endParaRPr>
          </a:p>
        </p:txBody>
      </p:sp>
      <p:sp>
        <p:nvSpPr>
          <p:cNvPr id="8" name="TextBox 7">
            <a:extLst>
              <a:ext uri="{FF2B5EF4-FFF2-40B4-BE49-F238E27FC236}">
                <a16:creationId xmlns:a16="http://schemas.microsoft.com/office/drawing/2014/main" id="{16D08979-6D60-B8C6-7ED9-624E91609BB6}"/>
              </a:ext>
            </a:extLst>
          </p:cNvPr>
          <p:cNvSpPr txBox="1"/>
          <p:nvPr/>
        </p:nvSpPr>
        <p:spPr>
          <a:xfrm>
            <a:off x="8211179" y="4818597"/>
            <a:ext cx="3338722" cy="1477328"/>
          </a:xfrm>
          <a:prstGeom prst="rect">
            <a:avLst/>
          </a:prstGeom>
          <a:noFill/>
          <a:ln>
            <a:solidFill>
              <a:schemeClr val="accent4">
                <a:lumMod val="50000"/>
              </a:schemeClr>
            </a:solidFill>
          </a:ln>
        </p:spPr>
        <p:txBody>
          <a:bodyPr wrap="square" rtlCol="0">
            <a:spAutoFit/>
          </a:bodyPr>
          <a:lstStyle/>
          <a:p>
            <a:pPr algn="ctr"/>
            <a:r>
              <a:rPr lang="en-US" b="1">
                <a:solidFill>
                  <a:schemeClr val="accent4">
                    <a:lumMod val="50000"/>
                  </a:schemeClr>
                </a:solidFill>
              </a:rPr>
              <a:t>THREAT MODEL</a:t>
            </a:r>
          </a:p>
          <a:p>
            <a:pPr algn="ctr"/>
            <a:r>
              <a:rPr lang="en-US">
                <a:solidFill>
                  <a:srgbClr val="0070C0"/>
                </a:solidFill>
              </a:rPr>
              <a:t>SCADA is compromised or Attacker resides in the SCADA Systems, and aims to cause physical disruption or damages</a:t>
            </a:r>
          </a:p>
        </p:txBody>
      </p:sp>
      <p:pic>
        <p:nvPicPr>
          <p:cNvPr id="9" name="Graphic 8">
            <a:extLst>
              <a:ext uri="{FF2B5EF4-FFF2-40B4-BE49-F238E27FC236}">
                <a16:creationId xmlns:a16="http://schemas.microsoft.com/office/drawing/2014/main" id="{71D94C98-A98B-46C0-F0E9-A62D46D6A0A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678240" y="6327235"/>
            <a:ext cx="1513760" cy="532619"/>
          </a:xfrm>
          <a:prstGeom prst="rect">
            <a:avLst/>
          </a:prstGeom>
        </p:spPr>
      </p:pic>
    </p:spTree>
    <p:extLst>
      <p:ext uri="{BB962C8B-B14F-4D97-AF65-F5344CB8AC3E}">
        <p14:creationId xmlns:p14="http://schemas.microsoft.com/office/powerpoint/2010/main" val="266951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536651" y="57986"/>
            <a:ext cx="11118697" cy="1004689"/>
          </a:xfrm>
        </p:spPr>
        <p:txBody>
          <a:bodyPr>
            <a:noAutofit/>
          </a:bodyPr>
          <a:lstStyle/>
          <a:p>
            <a:r>
              <a:rPr lang="en-US" sz="3200" b="1">
                <a:solidFill>
                  <a:schemeClr val="accent4">
                    <a:lumMod val="75000"/>
                  </a:schemeClr>
                </a:solidFill>
              </a:rPr>
              <a:t>Vast Majority of Past ICS Attacks were </a:t>
            </a:r>
            <a:r>
              <a:rPr lang="en-US" sz="3200" b="1" u="sng">
                <a:solidFill>
                  <a:schemeClr val="accent4">
                    <a:lumMod val="75000"/>
                  </a:schemeClr>
                </a:solidFill>
              </a:rPr>
              <a:t>launched from SCADA hosts</a:t>
            </a:r>
            <a:endParaRPr lang="en-US" sz="2800" b="1" u="sng">
              <a:solidFill>
                <a:schemeClr val="accent4">
                  <a:lumMod val="75000"/>
                </a:schemeClr>
              </a:solidFill>
            </a:endParaRPr>
          </a:p>
        </p:txBody>
      </p:sp>
      <p:pic>
        <p:nvPicPr>
          <p:cNvPr id="73" name="Picture 72" descr="A picture containing indoor, wall, blue&#10;&#10;Description automatically generated">
            <a:extLst>
              <a:ext uri="{FF2B5EF4-FFF2-40B4-BE49-F238E27FC236}">
                <a16:creationId xmlns:a16="http://schemas.microsoft.com/office/drawing/2014/main" id="{BC2895F7-9284-CEF6-0F40-174BB8C84969}"/>
              </a:ext>
            </a:extLst>
          </p:cNvPr>
          <p:cNvPicPr>
            <a:picLocks noChangeAspect="1"/>
          </p:cNvPicPr>
          <p:nvPr/>
        </p:nvPicPr>
        <p:blipFill rotWithShape="1">
          <a:blip r:embed="rId3"/>
          <a:srcRect r="7651"/>
          <a:stretch/>
        </p:blipFill>
        <p:spPr>
          <a:xfrm>
            <a:off x="5604239" y="4420448"/>
            <a:ext cx="1987494" cy="1612971"/>
          </a:xfrm>
          <a:prstGeom prst="rect">
            <a:avLst/>
          </a:prstGeom>
        </p:spPr>
      </p:pic>
      <p:pic>
        <p:nvPicPr>
          <p:cNvPr id="80" name="Picture 79" descr="A picture containing smoke, fire, outdoor, steam&#10;&#10;Description automatically generated">
            <a:extLst>
              <a:ext uri="{FF2B5EF4-FFF2-40B4-BE49-F238E27FC236}">
                <a16:creationId xmlns:a16="http://schemas.microsoft.com/office/drawing/2014/main" id="{3FCEDC91-496B-8A9F-5252-652C2418381B}"/>
              </a:ext>
            </a:extLst>
          </p:cNvPr>
          <p:cNvPicPr>
            <a:picLocks noChangeAspect="1"/>
          </p:cNvPicPr>
          <p:nvPr/>
        </p:nvPicPr>
        <p:blipFill rotWithShape="1">
          <a:blip r:embed="rId4"/>
          <a:srcRect l="7630" r="11603"/>
          <a:stretch/>
        </p:blipFill>
        <p:spPr>
          <a:xfrm>
            <a:off x="326849" y="4428271"/>
            <a:ext cx="1968029" cy="1563651"/>
          </a:xfrm>
          <a:prstGeom prst="rect">
            <a:avLst/>
          </a:prstGeom>
        </p:spPr>
      </p:pic>
      <p:pic>
        <p:nvPicPr>
          <p:cNvPr id="81" name="Picture 80" descr="A picture containing sky, outdoor, sunset, pylon&#10;&#10;Description automatically generated">
            <a:extLst>
              <a:ext uri="{FF2B5EF4-FFF2-40B4-BE49-F238E27FC236}">
                <a16:creationId xmlns:a16="http://schemas.microsoft.com/office/drawing/2014/main" id="{024C793B-7C2B-FE2E-4515-B92DCD90E7CD}"/>
              </a:ext>
            </a:extLst>
          </p:cNvPr>
          <p:cNvPicPr>
            <a:picLocks noChangeAspect="1"/>
          </p:cNvPicPr>
          <p:nvPr/>
        </p:nvPicPr>
        <p:blipFill rotWithShape="1">
          <a:blip r:embed="rId5"/>
          <a:srcRect l="16940" r="5169"/>
          <a:stretch/>
        </p:blipFill>
        <p:spPr>
          <a:xfrm>
            <a:off x="2702432" y="4456492"/>
            <a:ext cx="2074370" cy="1540884"/>
          </a:xfrm>
          <a:prstGeom prst="rect">
            <a:avLst/>
          </a:prstGeom>
        </p:spPr>
      </p:pic>
      <p:sp>
        <p:nvSpPr>
          <p:cNvPr id="82" name="TextBox 81">
            <a:extLst>
              <a:ext uri="{FF2B5EF4-FFF2-40B4-BE49-F238E27FC236}">
                <a16:creationId xmlns:a16="http://schemas.microsoft.com/office/drawing/2014/main" id="{C0144117-F935-8ED6-7256-0614DF557C6F}"/>
              </a:ext>
            </a:extLst>
          </p:cNvPr>
          <p:cNvSpPr txBox="1"/>
          <p:nvPr/>
        </p:nvSpPr>
        <p:spPr>
          <a:xfrm>
            <a:off x="2625643" y="3090046"/>
            <a:ext cx="2330453" cy="923330"/>
          </a:xfrm>
          <a:prstGeom prst="rect">
            <a:avLst/>
          </a:prstGeom>
          <a:noFill/>
        </p:spPr>
        <p:txBody>
          <a:bodyPr wrap="square" rtlCol="0">
            <a:spAutoFit/>
          </a:bodyPr>
          <a:lstStyle/>
          <a:p>
            <a:pPr algn="ctr"/>
            <a:r>
              <a:rPr lang="en-US" b="1"/>
              <a:t>2016 </a:t>
            </a:r>
          </a:p>
          <a:p>
            <a:pPr algn="ctr"/>
            <a:r>
              <a:rPr lang="en-US"/>
              <a:t>Ukrainian PowerGrid </a:t>
            </a:r>
          </a:p>
          <a:p>
            <a:pPr algn="ctr"/>
            <a:r>
              <a:rPr lang="en-US"/>
              <a:t>Blackout</a:t>
            </a:r>
          </a:p>
        </p:txBody>
      </p:sp>
      <p:sp>
        <p:nvSpPr>
          <p:cNvPr id="83" name="TextBox 82">
            <a:extLst>
              <a:ext uri="{FF2B5EF4-FFF2-40B4-BE49-F238E27FC236}">
                <a16:creationId xmlns:a16="http://schemas.microsoft.com/office/drawing/2014/main" id="{0A2C1D1B-3D4B-D8AD-A64F-B51E0A08E39D}"/>
              </a:ext>
            </a:extLst>
          </p:cNvPr>
          <p:cNvSpPr txBox="1"/>
          <p:nvPr/>
        </p:nvSpPr>
        <p:spPr>
          <a:xfrm>
            <a:off x="95349" y="3038451"/>
            <a:ext cx="2516995" cy="923330"/>
          </a:xfrm>
          <a:prstGeom prst="rect">
            <a:avLst/>
          </a:prstGeom>
          <a:noFill/>
        </p:spPr>
        <p:txBody>
          <a:bodyPr wrap="square" rtlCol="0">
            <a:spAutoFit/>
          </a:bodyPr>
          <a:lstStyle/>
          <a:p>
            <a:pPr algn="ctr"/>
            <a:r>
              <a:rPr lang="en-US" b="1"/>
              <a:t>2010</a:t>
            </a:r>
            <a:r>
              <a:rPr lang="en-US"/>
              <a:t> </a:t>
            </a:r>
          </a:p>
          <a:p>
            <a:pPr algn="ctr"/>
            <a:r>
              <a:rPr lang="en-US"/>
              <a:t>Iran Nuclear Plant </a:t>
            </a:r>
          </a:p>
          <a:p>
            <a:pPr algn="ctr"/>
            <a:r>
              <a:rPr lang="en-US"/>
              <a:t>Centrifuge Sabotage</a:t>
            </a:r>
          </a:p>
        </p:txBody>
      </p:sp>
      <p:sp>
        <p:nvSpPr>
          <p:cNvPr id="84" name="TextBox 83">
            <a:extLst>
              <a:ext uri="{FF2B5EF4-FFF2-40B4-BE49-F238E27FC236}">
                <a16:creationId xmlns:a16="http://schemas.microsoft.com/office/drawing/2014/main" id="{41B8D7F5-BEB1-F509-9FAA-F09F2F069B9A}"/>
              </a:ext>
            </a:extLst>
          </p:cNvPr>
          <p:cNvSpPr txBox="1"/>
          <p:nvPr/>
        </p:nvSpPr>
        <p:spPr>
          <a:xfrm>
            <a:off x="5709315" y="3090046"/>
            <a:ext cx="2056332" cy="923330"/>
          </a:xfrm>
          <a:prstGeom prst="rect">
            <a:avLst/>
          </a:prstGeom>
          <a:noFill/>
        </p:spPr>
        <p:txBody>
          <a:bodyPr wrap="square" rtlCol="0">
            <a:spAutoFit/>
          </a:bodyPr>
          <a:lstStyle/>
          <a:p>
            <a:pPr algn="ctr"/>
            <a:r>
              <a:rPr lang="en-US" b="1"/>
              <a:t>2021</a:t>
            </a:r>
            <a:r>
              <a:rPr lang="en-US"/>
              <a:t> </a:t>
            </a:r>
          </a:p>
          <a:p>
            <a:pPr algn="ctr"/>
            <a:r>
              <a:rPr lang="en-US"/>
              <a:t>City of Oldsmar </a:t>
            </a:r>
          </a:p>
          <a:p>
            <a:pPr algn="ctr"/>
            <a:r>
              <a:rPr lang="en-US"/>
              <a:t>Water Poisoning</a:t>
            </a:r>
          </a:p>
        </p:txBody>
      </p:sp>
      <p:pic>
        <p:nvPicPr>
          <p:cNvPr id="85" name="Graphic 84" descr="Bug with solid fill">
            <a:extLst>
              <a:ext uri="{FF2B5EF4-FFF2-40B4-BE49-F238E27FC236}">
                <a16:creationId xmlns:a16="http://schemas.microsoft.com/office/drawing/2014/main" id="{B3952F81-D560-C739-2A7C-0C40901CB9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82008" y="4099834"/>
            <a:ext cx="539008" cy="539008"/>
          </a:xfrm>
          <a:prstGeom prst="rect">
            <a:avLst/>
          </a:prstGeom>
        </p:spPr>
      </p:pic>
      <p:sp>
        <p:nvSpPr>
          <p:cNvPr id="86" name="TextBox 85">
            <a:extLst>
              <a:ext uri="{FF2B5EF4-FFF2-40B4-BE49-F238E27FC236}">
                <a16:creationId xmlns:a16="http://schemas.microsoft.com/office/drawing/2014/main" id="{56E2BCFF-F738-0627-0350-9A13B2059401}"/>
              </a:ext>
            </a:extLst>
          </p:cNvPr>
          <p:cNvSpPr txBox="1"/>
          <p:nvPr/>
        </p:nvSpPr>
        <p:spPr>
          <a:xfrm>
            <a:off x="586083" y="4143605"/>
            <a:ext cx="1370946" cy="369332"/>
          </a:xfrm>
          <a:prstGeom prst="rect">
            <a:avLst/>
          </a:prstGeom>
          <a:noFill/>
        </p:spPr>
        <p:txBody>
          <a:bodyPr wrap="square" rtlCol="0">
            <a:spAutoFit/>
          </a:bodyPr>
          <a:lstStyle/>
          <a:p>
            <a:pPr algn="ctr"/>
            <a:r>
              <a:rPr lang="en-US">
                <a:solidFill>
                  <a:srgbClr val="FF0000"/>
                </a:solidFill>
              </a:rPr>
              <a:t>STUXNET</a:t>
            </a:r>
          </a:p>
        </p:txBody>
      </p:sp>
      <p:sp>
        <p:nvSpPr>
          <p:cNvPr id="89" name="TextBox 88">
            <a:extLst>
              <a:ext uri="{FF2B5EF4-FFF2-40B4-BE49-F238E27FC236}">
                <a16:creationId xmlns:a16="http://schemas.microsoft.com/office/drawing/2014/main" id="{C797D73F-7D00-4883-18E2-C15FB69A5799}"/>
              </a:ext>
            </a:extLst>
          </p:cNvPr>
          <p:cNvSpPr txBox="1"/>
          <p:nvPr/>
        </p:nvSpPr>
        <p:spPr>
          <a:xfrm>
            <a:off x="3105381" y="4146834"/>
            <a:ext cx="1991932" cy="369332"/>
          </a:xfrm>
          <a:prstGeom prst="rect">
            <a:avLst/>
          </a:prstGeom>
          <a:noFill/>
        </p:spPr>
        <p:txBody>
          <a:bodyPr wrap="square" rtlCol="0">
            <a:spAutoFit/>
          </a:bodyPr>
          <a:lstStyle/>
          <a:p>
            <a:pPr algn="ctr"/>
            <a:r>
              <a:rPr lang="en-US">
                <a:solidFill>
                  <a:srgbClr val="FF0000"/>
                </a:solidFill>
              </a:rPr>
              <a:t>INDUSTROYER</a:t>
            </a:r>
          </a:p>
        </p:txBody>
      </p:sp>
      <p:sp>
        <p:nvSpPr>
          <p:cNvPr id="92" name="TextBox 91">
            <a:extLst>
              <a:ext uri="{FF2B5EF4-FFF2-40B4-BE49-F238E27FC236}">
                <a16:creationId xmlns:a16="http://schemas.microsoft.com/office/drawing/2014/main" id="{22C1941A-76F5-A3AD-A6EF-D4EF128F4952}"/>
              </a:ext>
            </a:extLst>
          </p:cNvPr>
          <p:cNvSpPr txBox="1"/>
          <p:nvPr/>
        </p:nvSpPr>
        <p:spPr>
          <a:xfrm>
            <a:off x="6107568" y="4054865"/>
            <a:ext cx="1812123" cy="369332"/>
          </a:xfrm>
          <a:prstGeom prst="rect">
            <a:avLst/>
          </a:prstGeom>
          <a:noFill/>
        </p:spPr>
        <p:txBody>
          <a:bodyPr wrap="square" rtlCol="0">
            <a:spAutoFit/>
          </a:bodyPr>
          <a:lstStyle/>
          <a:p>
            <a:pPr algn="ctr"/>
            <a:r>
              <a:rPr lang="en-US">
                <a:solidFill>
                  <a:srgbClr val="FF0000"/>
                </a:solidFill>
              </a:rPr>
              <a:t>OLDSMAR</a:t>
            </a:r>
          </a:p>
        </p:txBody>
      </p:sp>
      <p:pic>
        <p:nvPicPr>
          <p:cNvPr id="104" name="Graphic 103" descr="Bug with solid fill">
            <a:extLst>
              <a:ext uri="{FF2B5EF4-FFF2-40B4-BE49-F238E27FC236}">
                <a16:creationId xmlns:a16="http://schemas.microsoft.com/office/drawing/2014/main" id="{1E8CC971-FE36-2C2F-7621-E5A9D2EEEA3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787896" y="4125574"/>
            <a:ext cx="539008" cy="539008"/>
          </a:xfrm>
          <a:prstGeom prst="rect">
            <a:avLst/>
          </a:prstGeom>
        </p:spPr>
      </p:pic>
      <p:pic>
        <p:nvPicPr>
          <p:cNvPr id="105" name="Graphic 104" descr="Bug with solid fill">
            <a:extLst>
              <a:ext uri="{FF2B5EF4-FFF2-40B4-BE49-F238E27FC236}">
                <a16:creationId xmlns:a16="http://schemas.microsoft.com/office/drawing/2014/main" id="{71BE725F-590A-839B-1914-3E3BBFCB8CB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24336" y="4064364"/>
            <a:ext cx="539008" cy="539008"/>
          </a:xfrm>
          <a:prstGeom prst="rect">
            <a:avLst/>
          </a:prstGeom>
        </p:spPr>
      </p:pic>
      <p:pic>
        <p:nvPicPr>
          <p:cNvPr id="2" name="Picture 1">
            <a:extLst>
              <a:ext uri="{FF2B5EF4-FFF2-40B4-BE49-F238E27FC236}">
                <a16:creationId xmlns:a16="http://schemas.microsoft.com/office/drawing/2014/main" id="{80F613E1-761F-2AF9-E892-DEAB9947708B}"/>
              </a:ext>
            </a:extLst>
          </p:cNvPr>
          <p:cNvPicPr>
            <a:picLocks noChangeAspect="1"/>
          </p:cNvPicPr>
          <p:nvPr/>
        </p:nvPicPr>
        <p:blipFill>
          <a:blip r:embed="rId8"/>
          <a:stretch>
            <a:fillRect/>
          </a:stretch>
        </p:blipFill>
        <p:spPr>
          <a:xfrm>
            <a:off x="2574416" y="1151057"/>
            <a:ext cx="4163065" cy="1389252"/>
          </a:xfrm>
          <a:prstGeom prst="rect">
            <a:avLst/>
          </a:prstGeom>
        </p:spPr>
      </p:pic>
      <p:pic>
        <p:nvPicPr>
          <p:cNvPr id="4" name="Graphic 3" descr="Bug with solid fill">
            <a:extLst>
              <a:ext uri="{FF2B5EF4-FFF2-40B4-BE49-F238E27FC236}">
                <a16:creationId xmlns:a16="http://schemas.microsoft.com/office/drawing/2014/main" id="{174332C9-5548-6AD8-25D5-0C73D66E3E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74416" y="1558185"/>
            <a:ext cx="539008" cy="539008"/>
          </a:xfrm>
          <a:prstGeom prst="rect">
            <a:avLst/>
          </a:prstGeom>
        </p:spPr>
      </p:pic>
      <p:pic>
        <p:nvPicPr>
          <p:cNvPr id="97" name="Graphic 96" descr="Bio-hazard with solid fill">
            <a:extLst>
              <a:ext uri="{FF2B5EF4-FFF2-40B4-BE49-F238E27FC236}">
                <a16:creationId xmlns:a16="http://schemas.microsoft.com/office/drawing/2014/main" id="{955CBFDB-7138-7994-0567-825C6ECA25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371812" y="1555595"/>
            <a:ext cx="469617" cy="469617"/>
          </a:xfrm>
          <a:prstGeom prst="rect">
            <a:avLst/>
          </a:prstGeom>
        </p:spPr>
      </p:pic>
      <p:sp>
        <p:nvSpPr>
          <p:cNvPr id="8" name="Title 1">
            <a:extLst>
              <a:ext uri="{FF2B5EF4-FFF2-40B4-BE49-F238E27FC236}">
                <a16:creationId xmlns:a16="http://schemas.microsoft.com/office/drawing/2014/main" id="{49433340-4D0C-194B-8622-204BB3876119}"/>
              </a:ext>
            </a:extLst>
          </p:cNvPr>
          <p:cNvSpPr txBox="1">
            <a:spLocks/>
          </p:cNvSpPr>
          <p:nvPr/>
        </p:nvSpPr>
        <p:spPr>
          <a:xfrm>
            <a:off x="7948879" y="2569001"/>
            <a:ext cx="4091768" cy="6542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b="1"/>
              <a:t>Comparing Past Attack </a:t>
            </a:r>
            <a:r>
              <a:rPr lang="en-US" sz="2000" b="1" u="sng"/>
              <a:t>Host</a:t>
            </a:r>
            <a:r>
              <a:rPr lang="en-US" sz="2000" b="1"/>
              <a:t> Behaviors</a:t>
            </a:r>
          </a:p>
        </p:txBody>
      </p:sp>
      <p:graphicFrame>
        <p:nvGraphicFramePr>
          <p:cNvPr id="9" name="Table 92">
            <a:extLst>
              <a:ext uri="{FF2B5EF4-FFF2-40B4-BE49-F238E27FC236}">
                <a16:creationId xmlns:a16="http://schemas.microsoft.com/office/drawing/2014/main" id="{8CBD8B5E-0DC9-D438-DFF1-4800B739E919}"/>
              </a:ext>
            </a:extLst>
          </p:cNvPr>
          <p:cNvGraphicFramePr>
            <a:graphicFrameLocks noGrp="1"/>
          </p:cNvGraphicFramePr>
          <p:nvPr>
            <p:extLst>
              <p:ext uri="{D42A27DB-BD31-4B8C-83A1-F6EECF244321}">
                <p14:modId xmlns:p14="http://schemas.microsoft.com/office/powerpoint/2010/main" val="1960345127"/>
              </p:ext>
            </p:extLst>
          </p:nvPr>
        </p:nvGraphicFramePr>
        <p:xfrm>
          <a:off x="8145093" y="3038451"/>
          <a:ext cx="3836317" cy="2070623"/>
        </p:xfrm>
        <a:graphic>
          <a:graphicData uri="http://schemas.openxmlformats.org/drawingml/2006/table">
            <a:tbl>
              <a:tblPr firstRow="1" bandRow="1">
                <a:tableStyleId>{5C22544A-7EE6-4342-B048-85BDC9FD1C3A}</a:tableStyleId>
              </a:tblPr>
              <a:tblGrid>
                <a:gridCol w="1051621">
                  <a:extLst>
                    <a:ext uri="{9D8B030D-6E8A-4147-A177-3AD203B41FA5}">
                      <a16:colId xmlns:a16="http://schemas.microsoft.com/office/drawing/2014/main" val="4021219545"/>
                    </a:ext>
                  </a:extLst>
                </a:gridCol>
                <a:gridCol w="846783">
                  <a:extLst>
                    <a:ext uri="{9D8B030D-6E8A-4147-A177-3AD203B41FA5}">
                      <a16:colId xmlns:a16="http://schemas.microsoft.com/office/drawing/2014/main" val="556607338"/>
                    </a:ext>
                  </a:extLst>
                </a:gridCol>
                <a:gridCol w="934303">
                  <a:extLst>
                    <a:ext uri="{9D8B030D-6E8A-4147-A177-3AD203B41FA5}">
                      <a16:colId xmlns:a16="http://schemas.microsoft.com/office/drawing/2014/main" val="1945092330"/>
                    </a:ext>
                  </a:extLst>
                </a:gridCol>
                <a:gridCol w="1003610">
                  <a:extLst>
                    <a:ext uri="{9D8B030D-6E8A-4147-A177-3AD203B41FA5}">
                      <a16:colId xmlns:a16="http://schemas.microsoft.com/office/drawing/2014/main" val="486535180"/>
                    </a:ext>
                  </a:extLst>
                </a:gridCol>
              </a:tblGrid>
              <a:tr h="263959">
                <a:tc>
                  <a:txBody>
                    <a:bodyPr/>
                    <a:lstStyle/>
                    <a:p>
                      <a:endParaRPr lang="en-US" sz="1200"/>
                    </a:p>
                  </a:txBody>
                  <a:tcPr/>
                </a:tc>
                <a:tc>
                  <a:txBody>
                    <a:bodyPr/>
                    <a:lstStyle/>
                    <a:p>
                      <a:r>
                        <a:rPr lang="en-US" sz="1200"/>
                        <a:t>STUXNET</a:t>
                      </a:r>
                    </a:p>
                  </a:txBody>
                  <a:tcPr/>
                </a:tc>
                <a:tc>
                  <a:txBody>
                    <a:bodyPr/>
                    <a:lstStyle/>
                    <a:p>
                      <a:r>
                        <a:rPr lang="en-US" sz="1200"/>
                        <a:t>Industroyer</a:t>
                      </a:r>
                    </a:p>
                  </a:txBody>
                  <a:tcPr/>
                </a:tc>
                <a:tc>
                  <a:txBody>
                    <a:bodyPr/>
                    <a:lstStyle/>
                    <a:p>
                      <a:r>
                        <a:rPr lang="en-US" sz="1200"/>
                        <a:t>Oldsmar</a:t>
                      </a:r>
                    </a:p>
                  </a:txBody>
                  <a:tcPr/>
                </a:tc>
                <a:extLst>
                  <a:ext uri="{0D108BD9-81ED-4DB2-BD59-A6C34878D82A}">
                    <a16:rowId xmlns:a16="http://schemas.microsoft.com/office/drawing/2014/main" val="3739482319"/>
                  </a:ext>
                </a:extLst>
              </a:tr>
              <a:tr h="647899">
                <a:tc>
                  <a:txBody>
                    <a:bodyPr/>
                    <a:lstStyle/>
                    <a:p>
                      <a:r>
                        <a:rPr lang="en-US" sz="1200" b="1">
                          <a:solidFill>
                            <a:schemeClr val="tx1"/>
                          </a:solidFill>
                        </a:rPr>
                        <a:t>Access to SCADA COM Ports</a:t>
                      </a:r>
                    </a:p>
                  </a:txBody>
                  <a:tcPr/>
                </a:tc>
                <a:tc>
                  <a:txBody>
                    <a:bodyPr/>
                    <a:lstStyle/>
                    <a:p>
                      <a:r>
                        <a:rPr lang="en-US" sz="1200"/>
                        <a:t>Exploits SCADA Programs</a:t>
                      </a:r>
                    </a:p>
                  </a:txBody>
                  <a:tcPr/>
                </a:tc>
                <a:tc>
                  <a:txBody>
                    <a:bodyPr/>
                    <a:lstStyle/>
                    <a:p>
                      <a:r>
                        <a:rPr lang="en-US" sz="1200"/>
                        <a:t>Terminates SCADA Programs</a:t>
                      </a:r>
                    </a:p>
                  </a:txBody>
                  <a:tcPr/>
                </a:tc>
                <a:tc>
                  <a:txBody>
                    <a:bodyPr/>
                    <a:lstStyle/>
                    <a:p>
                      <a:r>
                        <a:rPr lang="en-US" sz="1200"/>
                        <a:t>Uses HMI to control SCADA</a:t>
                      </a:r>
                    </a:p>
                  </a:txBody>
                  <a:tcPr/>
                </a:tc>
                <a:extLst>
                  <a:ext uri="{0D108BD9-81ED-4DB2-BD59-A6C34878D82A}">
                    <a16:rowId xmlns:a16="http://schemas.microsoft.com/office/drawing/2014/main" val="29798477"/>
                  </a:ext>
                </a:extLst>
              </a:tr>
              <a:tr h="345602">
                <a:tc>
                  <a:txBody>
                    <a:bodyPr/>
                    <a:lstStyle/>
                    <a:p>
                      <a:r>
                        <a:rPr lang="en-US" sz="1200" b="1">
                          <a:solidFill>
                            <a:schemeClr val="accent4">
                              <a:lumMod val="50000"/>
                            </a:schemeClr>
                          </a:solidFill>
                        </a:rPr>
                        <a:t>Stealth Level</a:t>
                      </a:r>
                    </a:p>
                  </a:txBody>
                  <a:tcPr/>
                </a:tc>
                <a:tc>
                  <a:txBody>
                    <a:bodyPr/>
                    <a:lstStyle/>
                    <a:p>
                      <a:r>
                        <a:rPr lang="en-US" sz="1200">
                          <a:solidFill>
                            <a:schemeClr val="accent4">
                              <a:lumMod val="50000"/>
                            </a:schemeClr>
                          </a:solidFill>
                        </a:rPr>
                        <a:t>High</a:t>
                      </a:r>
                    </a:p>
                  </a:txBody>
                  <a:tcPr/>
                </a:tc>
                <a:tc>
                  <a:txBody>
                    <a:bodyPr/>
                    <a:lstStyle/>
                    <a:p>
                      <a:r>
                        <a:rPr lang="en-US" sz="1200">
                          <a:solidFill>
                            <a:schemeClr val="accent4">
                              <a:lumMod val="50000"/>
                            </a:schemeClr>
                          </a:solidFill>
                        </a:rPr>
                        <a:t>Low</a:t>
                      </a:r>
                    </a:p>
                  </a:txBody>
                  <a:tcPr/>
                </a:tc>
                <a:tc>
                  <a:txBody>
                    <a:bodyPr/>
                    <a:lstStyle/>
                    <a:p>
                      <a:r>
                        <a:rPr lang="en-US" sz="1200">
                          <a:solidFill>
                            <a:schemeClr val="accent4">
                              <a:lumMod val="50000"/>
                            </a:schemeClr>
                          </a:solidFill>
                        </a:rPr>
                        <a:t>Medium</a:t>
                      </a:r>
                    </a:p>
                  </a:txBody>
                  <a:tcPr/>
                </a:tc>
                <a:extLst>
                  <a:ext uri="{0D108BD9-81ED-4DB2-BD59-A6C34878D82A}">
                    <a16:rowId xmlns:a16="http://schemas.microsoft.com/office/drawing/2014/main" val="922214283"/>
                  </a:ext>
                </a:extLst>
              </a:tr>
              <a:tr h="345602">
                <a:tc>
                  <a:txBody>
                    <a:bodyPr/>
                    <a:lstStyle/>
                    <a:p>
                      <a:r>
                        <a:rPr lang="en-US" sz="1200" b="1">
                          <a:solidFill>
                            <a:schemeClr val="accent4">
                              <a:lumMod val="50000"/>
                            </a:schemeClr>
                          </a:solidFill>
                        </a:rPr>
                        <a:t>Custom APIs</a:t>
                      </a:r>
                    </a:p>
                  </a:txBody>
                  <a:tcPr/>
                </a:tc>
                <a:tc>
                  <a:txBody>
                    <a:bodyPr/>
                    <a:lstStyle/>
                    <a:p>
                      <a:r>
                        <a:rPr lang="en-US" sz="1200">
                          <a:solidFill>
                            <a:schemeClr val="accent4">
                              <a:lumMod val="50000"/>
                            </a:schemeClr>
                          </a:solidFill>
                        </a:rPr>
                        <a:t>YES</a:t>
                      </a:r>
                    </a:p>
                  </a:txBody>
                  <a:tcPr/>
                </a:tc>
                <a:tc>
                  <a:txBody>
                    <a:bodyPr/>
                    <a:lstStyle/>
                    <a:p>
                      <a:r>
                        <a:rPr lang="en-US" sz="1200">
                          <a:solidFill>
                            <a:schemeClr val="accent4">
                              <a:lumMod val="50000"/>
                            </a:schemeClr>
                          </a:solidFill>
                        </a:rPr>
                        <a:t>YES</a:t>
                      </a:r>
                    </a:p>
                  </a:txBody>
                  <a:tcPr/>
                </a:tc>
                <a:tc>
                  <a:txBody>
                    <a:bodyPr/>
                    <a:lstStyle/>
                    <a:p>
                      <a:r>
                        <a:rPr lang="en-US" sz="1200">
                          <a:solidFill>
                            <a:schemeClr val="accent4">
                              <a:lumMod val="50000"/>
                            </a:schemeClr>
                          </a:solidFill>
                        </a:rPr>
                        <a:t>NO</a:t>
                      </a:r>
                    </a:p>
                  </a:txBody>
                  <a:tcPr/>
                </a:tc>
                <a:extLst>
                  <a:ext uri="{0D108BD9-81ED-4DB2-BD59-A6C34878D82A}">
                    <a16:rowId xmlns:a16="http://schemas.microsoft.com/office/drawing/2014/main" val="2002343335"/>
                  </a:ext>
                </a:extLst>
              </a:tr>
              <a:tr h="455929">
                <a:tc>
                  <a:txBody>
                    <a:bodyPr/>
                    <a:lstStyle/>
                    <a:p>
                      <a:r>
                        <a:rPr lang="en-US" sz="1200" b="1">
                          <a:solidFill>
                            <a:schemeClr val="accent4">
                              <a:lumMod val="50000"/>
                            </a:schemeClr>
                          </a:solidFill>
                        </a:rPr>
                        <a:t>Physical Attack</a:t>
                      </a:r>
                    </a:p>
                  </a:txBody>
                  <a:tcPr/>
                </a:tc>
                <a:tc>
                  <a:txBody>
                    <a:bodyPr/>
                    <a:lstStyle/>
                    <a:p>
                      <a:r>
                        <a:rPr lang="en-US" sz="1200">
                          <a:solidFill>
                            <a:schemeClr val="accent4">
                              <a:lumMod val="50000"/>
                            </a:schemeClr>
                          </a:solidFill>
                        </a:rPr>
                        <a:t>Modifies PLC Logic</a:t>
                      </a:r>
                    </a:p>
                  </a:txBody>
                  <a:tcPr/>
                </a:tc>
                <a:tc>
                  <a:txBody>
                    <a:bodyPr/>
                    <a:lstStyle/>
                    <a:p>
                      <a:r>
                        <a:rPr lang="en-US" sz="1200">
                          <a:solidFill>
                            <a:schemeClr val="accent4">
                              <a:lumMod val="50000"/>
                            </a:schemeClr>
                          </a:solidFill>
                        </a:rPr>
                        <a:t>Control Commands</a:t>
                      </a:r>
                    </a:p>
                  </a:txBody>
                  <a:tcPr/>
                </a:tc>
                <a:tc>
                  <a:txBody>
                    <a:bodyPr/>
                    <a:lstStyle/>
                    <a:p>
                      <a:r>
                        <a:rPr lang="en-US" sz="1200">
                          <a:solidFill>
                            <a:schemeClr val="accent4">
                              <a:lumMod val="50000"/>
                            </a:schemeClr>
                          </a:solidFill>
                        </a:rPr>
                        <a:t>Control Commands</a:t>
                      </a:r>
                    </a:p>
                  </a:txBody>
                  <a:tcPr/>
                </a:tc>
                <a:extLst>
                  <a:ext uri="{0D108BD9-81ED-4DB2-BD59-A6C34878D82A}">
                    <a16:rowId xmlns:a16="http://schemas.microsoft.com/office/drawing/2014/main" val="3619026106"/>
                  </a:ext>
                </a:extLst>
              </a:tr>
            </a:tbl>
          </a:graphicData>
        </a:graphic>
      </p:graphicFrame>
      <p:pic>
        <p:nvPicPr>
          <p:cNvPr id="5" name="Graphic 4">
            <a:extLst>
              <a:ext uri="{FF2B5EF4-FFF2-40B4-BE49-F238E27FC236}">
                <a16:creationId xmlns:a16="http://schemas.microsoft.com/office/drawing/2014/main" id="{2C57E072-4E2E-EBA7-4AA2-B69378673D4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244316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0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3" grpId="0"/>
      <p:bldP spid="84" grpId="0"/>
      <p:bldP spid="86" grpId="0"/>
      <p:bldP spid="89" grpId="0"/>
      <p:bldP spid="92" grpId="0"/>
      <p:bldP spid="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1433691" y="16154"/>
            <a:ext cx="8511818" cy="1014761"/>
          </a:xfrm>
        </p:spPr>
        <p:txBody>
          <a:bodyPr>
            <a:normAutofit/>
          </a:bodyPr>
          <a:lstStyle/>
          <a:p>
            <a:r>
              <a:rPr lang="en-US" sz="3200" b="1">
                <a:solidFill>
                  <a:schemeClr val="accent4">
                    <a:lumMod val="75000"/>
                  </a:schemeClr>
                </a:solidFill>
              </a:rPr>
              <a:t>Limitations of Existing ICS Defenses</a:t>
            </a:r>
          </a:p>
        </p:txBody>
      </p:sp>
      <p:sp>
        <p:nvSpPr>
          <p:cNvPr id="5" name="TextBox 4">
            <a:extLst>
              <a:ext uri="{FF2B5EF4-FFF2-40B4-BE49-F238E27FC236}">
                <a16:creationId xmlns:a16="http://schemas.microsoft.com/office/drawing/2014/main" id="{AD849444-5526-355E-02B5-EBFF3FC83353}"/>
              </a:ext>
            </a:extLst>
          </p:cNvPr>
          <p:cNvSpPr txBox="1"/>
          <p:nvPr/>
        </p:nvSpPr>
        <p:spPr>
          <a:xfrm>
            <a:off x="480445" y="1120312"/>
            <a:ext cx="7401485" cy="3416320"/>
          </a:xfrm>
          <a:prstGeom prst="rect">
            <a:avLst/>
          </a:prstGeom>
          <a:noFill/>
        </p:spPr>
        <p:txBody>
          <a:bodyPr wrap="square" rtlCol="0">
            <a:spAutoFit/>
          </a:bodyPr>
          <a:lstStyle/>
          <a:p>
            <a:pPr marL="285750" indent="-285750">
              <a:buFont typeface="Arial" panose="020B0604020202020204" pitchFamily="34" charset="0"/>
              <a:buChar char="•"/>
            </a:pPr>
            <a:r>
              <a:rPr lang="en-US" b="1">
                <a:solidFill>
                  <a:srgbClr val="004376"/>
                </a:solidFill>
              </a:rPr>
              <a:t>Physical Measurements: </a:t>
            </a:r>
            <a:r>
              <a:rPr lang="en-US" b="0">
                <a:solidFill>
                  <a:srgbClr val="004376"/>
                </a:solidFill>
              </a:rPr>
              <a:t>Flag anomalous sensor readings at runtime. First learns the normal </a:t>
            </a:r>
            <a:r>
              <a:rPr lang="en-US" b="0" u="sng">
                <a:solidFill>
                  <a:srgbClr val="004376"/>
                </a:solidFill>
              </a:rPr>
              <a:t>“Physics” </a:t>
            </a:r>
            <a:r>
              <a:rPr lang="en-US" b="0">
                <a:solidFill>
                  <a:srgbClr val="004376"/>
                </a:solidFill>
              </a:rPr>
              <a:t>of the ICS process</a:t>
            </a:r>
          </a:p>
          <a:p>
            <a:pPr marL="742950" lvl="1" indent="-285750">
              <a:buFont typeface="Arial" panose="020B0604020202020204" pitchFamily="34" charset="0"/>
              <a:buChar char="•"/>
            </a:pPr>
            <a:r>
              <a:rPr lang="en-US">
                <a:solidFill>
                  <a:srgbClr val="004376"/>
                </a:solidFill>
              </a:rPr>
              <a:t>High false alarms due to benign physical noise, faults, and errors</a:t>
            </a:r>
          </a:p>
          <a:p>
            <a:pPr marL="742950" lvl="1" indent="-285750">
              <a:buFont typeface="Arial" panose="020B0604020202020204" pitchFamily="34" charset="0"/>
              <a:buChar char="•"/>
            </a:pPr>
            <a:r>
              <a:rPr lang="en-US">
                <a:solidFill>
                  <a:srgbClr val="004376"/>
                </a:solidFill>
              </a:rPr>
              <a:t>Cannot validate flagged anomalies</a:t>
            </a:r>
          </a:p>
          <a:p>
            <a:pPr marL="1200150" lvl="2" indent="-285750">
              <a:buFont typeface="Arial" panose="020B0604020202020204" pitchFamily="34" charset="0"/>
              <a:buChar char="•"/>
            </a:pPr>
            <a:endParaRPr lang="en-US">
              <a:solidFill>
                <a:srgbClr val="004376"/>
              </a:solidFill>
            </a:endParaRPr>
          </a:p>
          <a:p>
            <a:pPr marL="285750" indent="-285750">
              <a:buFont typeface="Arial" panose="020B0604020202020204" pitchFamily="34" charset="0"/>
              <a:buChar char="•"/>
            </a:pPr>
            <a:r>
              <a:rPr lang="en-US" b="1">
                <a:solidFill>
                  <a:srgbClr val="004376"/>
                </a:solidFill>
              </a:rPr>
              <a:t>PLC Defenses: </a:t>
            </a:r>
            <a:r>
              <a:rPr lang="en-US">
                <a:solidFill>
                  <a:srgbClr val="004376"/>
                </a:solidFill>
              </a:rPr>
              <a:t>Prevent PLC logic/code modification</a:t>
            </a:r>
          </a:p>
          <a:p>
            <a:pPr marL="742950" lvl="1" indent="-285750">
              <a:buFont typeface="Arial" panose="020B0604020202020204" pitchFamily="34" charset="0"/>
              <a:buChar char="•"/>
            </a:pPr>
            <a:r>
              <a:rPr lang="en-US">
                <a:solidFill>
                  <a:srgbClr val="004376"/>
                </a:solidFill>
              </a:rPr>
              <a:t>A SCADA adversary can modify PLC I/</a:t>
            </a:r>
            <a:r>
              <a:rPr lang="en-US" err="1">
                <a:solidFill>
                  <a:srgbClr val="004376"/>
                </a:solidFill>
              </a:rPr>
              <a:t>Os</a:t>
            </a:r>
            <a:r>
              <a:rPr lang="en-US">
                <a:solidFill>
                  <a:srgbClr val="004376"/>
                </a:solidFill>
              </a:rPr>
              <a:t> without touching its logic</a:t>
            </a:r>
          </a:p>
          <a:p>
            <a:pPr marL="1200150" lvl="2" indent="-285750">
              <a:buFont typeface="Arial" panose="020B0604020202020204" pitchFamily="34" charset="0"/>
              <a:buChar char="•"/>
            </a:pPr>
            <a:endParaRPr lang="en-US">
              <a:solidFill>
                <a:srgbClr val="004376"/>
              </a:solidFill>
            </a:endParaRPr>
          </a:p>
          <a:p>
            <a:pPr marL="285750" indent="-285750">
              <a:buFont typeface="Arial" panose="020B0604020202020204" pitchFamily="34" charset="0"/>
              <a:buChar char="•"/>
            </a:pPr>
            <a:r>
              <a:rPr lang="en-US" b="1">
                <a:solidFill>
                  <a:srgbClr val="004376"/>
                </a:solidFill>
              </a:rPr>
              <a:t>Host-based (SCADA)</a:t>
            </a:r>
            <a:r>
              <a:rPr lang="en-US">
                <a:solidFill>
                  <a:srgbClr val="004376"/>
                </a:solidFill>
              </a:rPr>
              <a:t>: Flag anomalous host API calls at runtime</a:t>
            </a:r>
          </a:p>
          <a:p>
            <a:pPr marL="742950" lvl="1" indent="-285750">
              <a:buFont typeface="Arial" panose="020B0604020202020204" pitchFamily="34" charset="0"/>
              <a:buChar char="•"/>
            </a:pPr>
            <a:r>
              <a:rPr lang="en-US">
                <a:solidFill>
                  <a:srgbClr val="004376"/>
                </a:solidFill>
              </a:rPr>
              <a:t>Attackers also use normal tools/API calls. Requires knowledge of operational events or what triggers SCADA</a:t>
            </a:r>
          </a:p>
          <a:p>
            <a:pPr marL="742950" lvl="1" indent="-285750">
              <a:buFont typeface="Arial" panose="020B0604020202020204" pitchFamily="34" charset="0"/>
              <a:buChar char="•"/>
            </a:pPr>
            <a:r>
              <a:rPr lang="en-US">
                <a:solidFill>
                  <a:srgbClr val="004376"/>
                </a:solidFill>
              </a:rPr>
              <a:t>Cannot know if anomalous APIs cause negative physical effects</a:t>
            </a:r>
          </a:p>
        </p:txBody>
      </p:sp>
      <p:sp>
        <p:nvSpPr>
          <p:cNvPr id="6" name="Title 2">
            <a:extLst>
              <a:ext uri="{FF2B5EF4-FFF2-40B4-BE49-F238E27FC236}">
                <a16:creationId xmlns:a16="http://schemas.microsoft.com/office/drawing/2014/main" id="{7EBB1B3C-0B0A-78FE-A96A-F651D72454DB}"/>
              </a:ext>
            </a:extLst>
          </p:cNvPr>
          <p:cNvSpPr txBox="1">
            <a:spLocks/>
          </p:cNvSpPr>
          <p:nvPr/>
        </p:nvSpPr>
        <p:spPr>
          <a:xfrm>
            <a:off x="94674" y="4704651"/>
            <a:ext cx="12002652" cy="127959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spcBef>
                <a:spcPts val="600"/>
              </a:spcBef>
            </a:pPr>
            <a:r>
              <a:rPr lang="en-US" sz="2000">
                <a:solidFill>
                  <a:schemeClr val="accent4">
                    <a:lumMod val="75000"/>
                  </a:schemeClr>
                </a:solidFill>
              </a:rPr>
              <a:t>Our Insight: Correlate cause and effect via SCADA-Physics Anomaly Correlation </a:t>
            </a:r>
          </a:p>
          <a:p>
            <a:pPr marL="342900" indent="-342900">
              <a:spcBef>
                <a:spcPts val="600"/>
              </a:spcBef>
              <a:buFont typeface="Arial" panose="020B0604020202020204" pitchFamily="34" charset="0"/>
              <a:buChar char="•"/>
            </a:pPr>
            <a:r>
              <a:rPr lang="en-US" sz="2000" b="0">
                <a:solidFill>
                  <a:schemeClr val="accent4">
                    <a:lumMod val="75000"/>
                  </a:schemeClr>
                </a:solidFill>
              </a:rPr>
              <a:t>Start from SCADA, where the attack is launched from, and find anomalies</a:t>
            </a:r>
          </a:p>
          <a:p>
            <a:pPr marL="342900" indent="-342900">
              <a:spcBef>
                <a:spcPts val="600"/>
              </a:spcBef>
              <a:buFont typeface="Arial" panose="020B0604020202020204" pitchFamily="34" charset="0"/>
              <a:buChar char="•"/>
            </a:pPr>
            <a:r>
              <a:rPr lang="en-US" sz="2000" b="0">
                <a:solidFill>
                  <a:schemeClr val="accent4">
                    <a:lumMod val="75000"/>
                  </a:schemeClr>
                </a:solidFill>
              </a:rPr>
              <a:t>Then use Physics to corroborate (or filter) detected SCADA anomalies</a:t>
            </a:r>
          </a:p>
        </p:txBody>
      </p:sp>
      <p:cxnSp>
        <p:nvCxnSpPr>
          <p:cNvPr id="7" name="Straight Connector 6">
            <a:extLst>
              <a:ext uri="{FF2B5EF4-FFF2-40B4-BE49-F238E27FC236}">
                <a16:creationId xmlns:a16="http://schemas.microsoft.com/office/drawing/2014/main" id="{05C7752C-C63D-0219-81DD-E8147684008F}"/>
              </a:ext>
            </a:extLst>
          </p:cNvPr>
          <p:cNvCxnSpPr>
            <a:cxnSpLocks/>
          </p:cNvCxnSpPr>
          <p:nvPr/>
        </p:nvCxnSpPr>
        <p:spPr>
          <a:xfrm>
            <a:off x="94674" y="5128398"/>
            <a:ext cx="10026479" cy="0"/>
          </a:xfrm>
          <a:prstGeom prst="line">
            <a:avLst/>
          </a:prstGeom>
          <a:ln w="19050">
            <a:solidFill>
              <a:schemeClr val="accent4">
                <a:lumMod val="50000"/>
              </a:schemeClr>
            </a:solidFill>
          </a:ln>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634B734E-3FB5-9F48-FCEE-373B0062DD07}"/>
              </a:ext>
            </a:extLst>
          </p:cNvPr>
          <p:cNvPicPr>
            <a:picLocks noChangeAspect="1"/>
          </p:cNvPicPr>
          <p:nvPr/>
        </p:nvPicPr>
        <p:blipFill>
          <a:blip r:embed="rId3"/>
          <a:stretch>
            <a:fillRect/>
          </a:stretch>
        </p:blipFill>
        <p:spPr>
          <a:xfrm>
            <a:off x="8097083" y="1226162"/>
            <a:ext cx="3696851" cy="1233672"/>
          </a:xfrm>
          <a:prstGeom prst="rect">
            <a:avLst/>
          </a:prstGeom>
        </p:spPr>
      </p:pic>
      <p:pic>
        <p:nvPicPr>
          <p:cNvPr id="4" name="Graphic 3" descr="Bug with solid fill">
            <a:extLst>
              <a:ext uri="{FF2B5EF4-FFF2-40B4-BE49-F238E27FC236}">
                <a16:creationId xmlns:a16="http://schemas.microsoft.com/office/drawing/2014/main" id="{CDE32565-46FF-09FF-3244-3BC397D0C70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97083" y="1499182"/>
            <a:ext cx="539008" cy="539008"/>
          </a:xfrm>
          <a:prstGeom prst="rect">
            <a:avLst/>
          </a:prstGeom>
        </p:spPr>
      </p:pic>
      <p:pic>
        <p:nvPicPr>
          <p:cNvPr id="9" name="Graphic 8" descr="Bio-hazard with solid fill">
            <a:extLst>
              <a:ext uri="{FF2B5EF4-FFF2-40B4-BE49-F238E27FC236}">
                <a16:creationId xmlns:a16="http://schemas.microsoft.com/office/drawing/2014/main" id="{B7810089-E876-5A9E-5F07-570D4FFAD6F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424714" y="1499182"/>
            <a:ext cx="469617" cy="469617"/>
          </a:xfrm>
          <a:prstGeom prst="rect">
            <a:avLst/>
          </a:prstGeom>
        </p:spPr>
      </p:pic>
      <p:pic>
        <p:nvPicPr>
          <p:cNvPr id="10" name="Graphic 9">
            <a:extLst>
              <a:ext uri="{FF2B5EF4-FFF2-40B4-BE49-F238E27FC236}">
                <a16:creationId xmlns:a16="http://schemas.microsoft.com/office/drawing/2014/main" id="{F893BBAA-AC81-13DB-475F-EADFD83BCD7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0372174" y="6152269"/>
            <a:ext cx="1819826" cy="640309"/>
          </a:xfrm>
          <a:prstGeom prst="rect">
            <a:avLst/>
          </a:prstGeom>
        </p:spPr>
      </p:pic>
    </p:spTree>
    <p:extLst>
      <p:ext uri="{BB962C8B-B14F-4D97-AF65-F5344CB8AC3E}">
        <p14:creationId xmlns:p14="http://schemas.microsoft.com/office/powerpoint/2010/main" val="3285774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1226275" y="-121804"/>
            <a:ext cx="10831254" cy="1556157"/>
          </a:xfrm>
        </p:spPr>
        <p:txBody>
          <a:bodyPr>
            <a:normAutofit/>
          </a:bodyPr>
          <a:lstStyle/>
          <a:p>
            <a:r>
              <a:rPr lang="en-US" sz="3600" b="1">
                <a:solidFill>
                  <a:schemeClr val="accent4">
                    <a:lumMod val="75000"/>
                  </a:schemeClr>
                </a:solidFill>
                <a:latin typeface="+mn-lt"/>
              </a:rPr>
              <a:t>SCADA-Physics Anomaly Correlation: </a:t>
            </a:r>
            <a:r>
              <a:rPr lang="en-US" sz="3600" b="1">
                <a:solidFill>
                  <a:srgbClr val="0070C0"/>
                </a:solidFill>
                <a:latin typeface="+mn-lt"/>
              </a:rPr>
              <a:t>Summary/Roadmap</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502493" y="1537454"/>
            <a:ext cx="10522884" cy="4247317"/>
          </a:xfrm>
          <a:prstGeom prst="rect">
            <a:avLst/>
          </a:prstGeom>
          <a:noFill/>
        </p:spPr>
        <p:txBody>
          <a:bodyPr wrap="square" rtlCol="0">
            <a:spAutoFit/>
          </a:bodyPr>
          <a:lstStyle/>
          <a:p>
            <a:pPr marL="285750" indent="-285750">
              <a:buFont typeface="Arial" panose="020B0604020202020204" pitchFamily="34" charset="0"/>
              <a:buChar char="•"/>
            </a:pPr>
            <a:r>
              <a:rPr lang="en-US" sz="2400" b="1">
                <a:solidFill>
                  <a:srgbClr val="004376"/>
                </a:solidFill>
              </a:rPr>
              <a:t>SCADA Host Analysis</a:t>
            </a:r>
          </a:p>
          <a:p>
            <a:pPr marL="742950" lvl="1" indent="-285750">
              <a:buFont typeface="Arial" panose="020B0604020202020204" pitchFamily="34" charset="0"/>
              <a:buChar char="•"/>
            </a:pPr>
            <a:r>
              <a:rPr lang="en-US">
                <a:solidFill>
                  <a:srgbClr val="004376"/>
                </a:solidFill>
              </a:rPr>
              <a:t>Use SCADA operational events to Induce SCADA “Physical-bound” API Calls</a:t>
            </a:r>
          </a:p>
          <a:p>
            <a:pPr marL="742950" lvl="1" indent="-285750">
              <a:buFont typeface="Arial" panose="020B0604020202020204" pitchFamily="34" charset="0"/>
              <a:buChar char="•"/>
            </a:pPr>
            <a:r>
              <a:rPr lang="en-US">
                <a:solidFill>
                  <a:srgbClr val="004376"/>
                </a:solidFill>
              </a:rPr>
              <a:t>Analyze their statistical (Frequency and Timing) dependencies. Model SCADA operational semantics </a:t>
            </a:r>
          </a:p>
          <a:p>
            <a:pPr marL="1200150" lvl="2" indent="-285750">
              <a:buFont typeface="Arial" panose="020B0604020202020204" pitchFamily="34" charset="0"/>
              <a:buChar char="•"/>
            </a:pPr>
            <a:endParaRPr lang="en-US">
              <a:solidFill>
                <a:srgbClr val="004376"/>
              </a:solidFill>
            </a:endParaRPr>
          </a:p>
          <a:p>
            <a:pPr marL="285750" indent="-285750">
              <a:buFont typeface="Arial" panose="020B0604020202020204" pitchFamily="34" charset="0"/>
              <a:buChar char="•"/>
            </a:pPr>
            <a:r>
              <a:rPr lang="en-US" sz="2400" b="1">
                <a:solidFill>
                  <a:srgbClr val="004376"/>
                </a:solidFill>
              </a:rPr>
              <a:t>Physics Analysis</a:t>
            </a:r>
          </a:p>
          <a:p>
            <a:pPr marL="742950" lvl="1" indent="-285750">
              <a:buFont typeface="Arial" panose="020B0604020202020204" pitchFamily="34" charset="0"/>
              <a:buChar char="•"/>
            </a:pPr>
            <a:r>
              <a:rPr lang="en-US">
                <a:solidFill>
                  <a:srgbClr val="004376"/>
                </a:solidFill>
              </a:rPr>
              <a:t>Use sequence-based neural network to learn normal sensor/actuator time series</a:t>
            </a:r>
          </a:p>
          <a:p>
            <a:pPr marL="742950" lvl="1" indent="-285750">
              <a:buFont typeface="Arial" panose="020B0604020202020204" pitchFamily="34" charset="0"/>
              <a:buChar char="•"/>
            </a:pPr>
            <a:r>
              <a:rPr lang="en-US">
                <a:solidFill>
                  <a:srgbClr val="004376"/>
                </a:solidFill>
              </a:rPr>
              <a:t>Apply Transformer-based Autoencoders to rank important physics relationships</a:t>
            </a:r>
          </a:p>
          <a:p>
            <a:pPr marL="742950" lvl="1" indent="-285750">
              <a:buFont typeface="Arial" panose="020B0604020202020204" pitchFamily="34" charset="0"/>
              <a:buChar char="•"/>
            </a:pPr>
            <a:r>
              <a:rPr lang="en-US">
                <a:solidFill>
                  <a:srgbClr val="004376"/>
                </a:solidFill>
              </a:rPr>
              <a:t>Leverage “Inertia” to inform effect neural network sequence length.</a:t>
            </a:r>
          </a:p>
          <a:p>
            <a:pPr marL="742950" lvl="1" indent="-285750">
              <a:buFont typeface="Arial" panose="020B0604020202020204" pitchFamily="34" charset="0"/>
              <a:buChar char="•"/>
            </a:pPr>
            <a:endParaRPr lang="en-US">
              <a:solidFill>
                <a:srgbClr val="004376"/>
              </a:solidFill>
            </a:endParaRPr>
          </a:p>
          <a:p>
            <a:pPr marL="285750" indent="-285750">
              <a:buFont typeface="Arial" panose="020B0604020202020204" pitchFamily="34" charset="0"/>
              <a:buChar char="•"/>
            </a:pPr>
            <a:r>
              <a:rPr lang="en-US" sz="2400" b="1">
                <a:solidFill>
                  <a:srgbClr val="004376"/>
                </a:solidFill>
              </a:rPr>
              <a:t>SCADA-Physics Correlation</a:t>
            </a:r>
          </a:p>
          <a:p>
            <a:pPr marL="742950" lvl="1" indent="-285750">
              <a:buFont typeface="Arial" panose="020B0604020202020204" pitchFamily="34" charset="0"/>
              <a:buChar char="•"/>
            </a:pPr>
            <a:r>
              <a:rPr lang="en-US">
                <a:solidFill>
                  <a:srgbClr val="004376"/>
                </a:solidFill>
              </a:rPr>
              <a:t>Align the anomaly correlation time-window (i.e., Physics lag behind SCADA due to inertia)</a:t>
            </a:r>
          </a:p>
          <a:p>
            <a:pPr marL="742950" lvl="1" indent="-285750">
              <a:buFont typeface="Arial" panose="020B0604020202020204" pitchFamily="34" charset="0"/>
              <a:buChar char="•"/>
            </a:pPr>
            <a:r>
              <a:rPr lang="en-US">
                <a:solidFill>
                  <a:srgbClr val="004376"/>
                </a:solidFill>
              </a:rPr>
              <a:t>Anomalies that show up at both behaviors, is a strong indicator of an actual attack</a:t>
            </a:r>
          </a:p>
          <a:p>
            <a:pPr marL="1200150" lvl="2" indent="-285750">
              <a:buFont typeface="Arial" panose="020B0604020202020204" pitchFamily="34" charset="0"/>
              <a:buChar char="•"/>
            </a:pPr>
            <a:r>
              <a:rPr lang="en-US">
                <a:solidFill>
                  <a:srgbClr val="004376"/>
                </a:solidFill>
              </a:rPr>
              <a:t>In practice, we use Physics anomalies to filter or corroborate SCADA anomalies</a:t>
            </a:r>
          </a:p>
          <a:p>
            <a:pPr marL="742950" lvl="1" indent="-285750">
              <a:buFont typeface="Arial" panose="020B0604020202020204" pitchFamily="34" charset="0"/>
              <a:buChar char="•"/>
            </a:pPr>
            <a:r>
              <a:rPr lang="en-US">
                <a:solidFill>
                  <a:srgbClr val="004376"/>
                </a:solidFill>
              </a:rPr>
              <a:t>False positives: Physics anomalies that permeate from previous time windows before SCADA anomaly</a:t>
            </a:r>
          </a:p>
        </p:txBody>
      </p:sp>
    </p:spTree>
    <p:extLst>
      <p:ext uri="{BB962C8B-B14F-4D97-AF65-F5344CB8AC3E}">
        <p14:creationId xmlns:p14="http://schemas.microsoft.com/office/powerpoint/2010/main" val="50029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948368" y="65422"/>
            <a:ext cx="10481631" cy="1014761"/>
          </a:xfrm>
        </p:spPr>
        <p:txBody>
          <a:bodyPr>
            <a:normAutofit fontScale="90000"/>
          </a:bodyPr>
          <a:lstStyle/>
          <a:p>
            <a:r>
              <a:rPr lang="en-US" sz="3600" b="1">
                <a:solidFill>
                  <a:schemeClr val="accent4">
                    <a:lumMod val="75000"/>
                  </a:schemeClr>
                </a:solidFill>
                <a:latin typeface="+mn-lt"/>
              </a:rPr>
              <a:t>SCADA-Physics Anomaly Correlation: Example Deployment</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1614354" y="4365910"/>
            <a:ext cx="1460778" cy="461665"/>
          </a:xfrm>
          <a:prstGeom prst="rect">
            <a:avLst/>
          </a:prstGeom>
          <a:noFill/>
        </p:spPr>
        <p:txBody>
          <a:bodyPr wrap="square" rtlCol="0">
            <a:spAutoFit/>
          </a:bodyPr>
          <a:lstStyle/>
          <a:p>
            <a:r>
              <a:rPr lang="en-US" sz="2400" b="1">
                <a:solidFill>
                  <a:srgbClr val="004376"/>
                </a:solidFill>
              </a:rPr>
              <a:t>ScadaBR</a:t>
            </a:r>
            <a:endParaRPr lang="en-US" sz="240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658" y="2071849"/>
            <a:ext cx="7099098" cy="1871618"/>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5899950" y="4365908"/>
            <a:ext cx="1460778" cy="461665"/>
          </a:xfrm>
          <a:prstGeom prst="rect">
            <a:avLst/>
          </a:prstGeom>
          <a:noFill/>
        </p:spPr>
        <p:txBody>
          <a:bodyPr wrap="square" rtlCol="0">
            <a:spAutoFit/>
          </a:bodyPr>
          <a:lstStyle/>
          <a:p>
            <a:r>
              <a:rPr lang="en-US" sz="2400" b="1" err="1">
                <a:solidFill>
                  <a:srgbClr val="004376"/>
                </a:solidFill>
              </a:rPr>
              <a:t>FactoryIO</a:t>
            </a:r>
            <a:endParaRPr lang="en-US" sz="240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3910255" y="4365909"/>
            <a:ext cx="1460778" cy="461665"/>
          </a:xfrm>
          <a:prstGeom prst="rect">
            <a:avLst/>
          </a:prstGeom>
          <a:noFill/>
        </p:spPr>
        <p:txBody>
          <a:bodyPr wrap="square" rtlCol="0">
            <a:spAutoFit/>
          </a:bodyPr>
          <a:lstStyle/>
          <a:p>
            <a:r>
              <a:rPr lang="en-US" sz="2400" b="1" err="1">
                <a:solidFill>
                  <a:srgbClr val="004376"/>
                </a:solidFill>
              </a:rPr>
              <a:t>OpenPLC</a:t>
            </a:r>
            <a:endParaRPr lang="en-US" sz="240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2344743" y="3969275"/>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4640644" y="4025249"/>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6496338" y="4025248"/>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21648" y="940396"/>
            <a:ext cx="3005647" cy="5211873"/>
          </a:xfrm>
          <a:prstGeom prst="rect">
            <a:avLst/>
          </a:prstGeom>
        </p:spPr>
      </p:pic>
      <p:cxnSp>
        <p:nvCxnSpPr>
          <p:cNvPr id="11" name="Straight Arrow Connector 10">
            <a:extLst>
              <a:ext uri="{FF2B5EF4-FFF2-40B4-BE49-F238E27FC236}">
                <a16:creationId xmlns:a16="http://schemas.microsoft.com/office/drawing/2014/main" id="{E341E5C0-182E-40F4-3C38-387388EBABBB}"/>
              </a:ext>
            </a:extLst>
          </p:cNvPr>
          <p:cNvCxnSpPr>
            <a:cxnSpLocks/>
          </p:cNvCxnSpPr>
          <p:nvPr/>
        </p:nvCxnSpPr>
        <p:spPr>
          <a:xfrm flipV="1">
            <a:off x="7947916" y="800340"/>
            <a:ext cx="0" cy="5708036"/>
          </a:xfrm>
          <a:prstGeom prst="straightConnector1">
            <a:avLst/>
          </a:prstGeom>
          <a:ln w="12700">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E87FE747-9866-DAF8-0239-BFDB952EE756}"/>
              </a:ext>
            </a:extLst>
          </p:cNvPr>
          <p:cNvSpPr txBox="1"/>
          <p:nvPr/>
        </p:nvSpPr>
        <p:spPr>
          <a:xfrm>
            <a:off x="2344743" y="5250014"/>
            <a:ext cx="4105831" cy="369332"/>
          </a:xfrm>
          <a:prstGeom prst="rect">
            <a:avLst/>
          </a:prstGeom>
          <a:noFill/>
        </p:spPr>
        <p:txBody>
          <a:bodyPr wrap="square" rtlCol="0">
            <a:spAutoFit/>
          </a:bodyPr>
          <a:lstStyle/>
          <a:p>
            <a:r>
              <a:rPr lang="en-US"/>
              <a:t>Tools used in our test environment</a:t>
            </a:r>
          </a:p>
        </p:txBody>
      </p: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2239286" y="201261"/>
            <a:ext cx="7406738" cy="1014761"/>
          </a:xfrm>
        </p:spPr>
        <p:txBody>
          <a:bodyPr>
            <a:normAutofit/>
          </a:bodyPr>
          <a:lstStyle/>
          <a:p>
            <a:r>
              <a:rPr lang="en-US" sz="3600" b="1">
                <a:solidFill>
                  <a:schemeClr val="accent4">
                    <a:lumMod val="75000"/>
                  </a:schemeClr>
                </a:solidFill>
                <a:latin typeface="+mn-lt"/>
              </a:rPr>
              <a:t>SCADA-Physics Anomaly Correlation</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372174" y="6152269"/>
            <a:ext cx="1819826" cy="640309"/>
          </a:xfrm>
          <a:prstGeom prst="rect">
            <a:avLst/>
          </a:prstGeom>
        </p:spPr>
      </p:pic>
      <p:pic>
        <p:nvPicPr>
          <p:cNvPr id="9" name="Picture 8" descr="Timeline&#10;&#10;Description automatically generated">
            <a:extLst>
              <a:ext uri="{FF2B5EF4-FFF2-40B4-BE49-F238E27FC236}">
                <a16:creationId xmlns:a16="http://schemas.microsoft.com/office/drawing/2014/main" id="{68DB8125-707B-D42C-31DC-1B3E3F1A222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670" y="1729492"/>
            <a:ext cx="10442119" cy="3909307"/>
          </a:xfrm>
          <a:prstGeom prst="rect">
            <a:avLst/>
          </a:prstGeom>
        </p:spPr>
      </p:pic>
    </p:spTree>
    <p:extLst>
      <p:ext uri="{BB962C8B-B14F-4D97-AF65-F5344CB8AC3E}">
        <p14:creationId xmlns:p14="http://schemas.microsoft.com/office/powerpoint/2010/main" val="370372932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73</TotalTime>
  <Words>6061</Words>
  <Application>Microsoft Macintosh PowerPoint</Application>
  <PresentationFormat>Widescreen</PresentationFormat>
  <Paragraphs>448</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-apple-system</vt:lpstr>
      <vt:lpstr>Arial</vt:lpstr>
      <vt:lpstr>Calibri</vt:lpstr>
      <vt:lpstr>Calibri Light</vt:lpstr>
      <vt:lpstr>Roboto</vt:lpstr>
      <vt:lpstr>Times</vt:lpstr>
      <vt:lpstr>Office 主题</vt:lpstr>
      <vt:lpstr>PowerPoint Presentation</vt:lpstr>
      <vt:lpstr>Industrial Control Systems (ICS) Operational Technology (OT) Cyber-Physical Systems (CPS)  </vt:lpstr>
      <vt:lpstr>Basic Control  ~1 - 10ms (done by PLCs) </vt:lpstr>
      <vt:lpstr>Modern ICS is no longer “air-gapped”…. prone to cyber infection</vt:lpstr>
      <vt:lpstr>Vast Majority of Past ICS Attacks were launched from SCADA hosts</vt:lpstr>
      <vt:lpstr>Limitations of Existing ICS Defenses</vt:lpstr>
      <vt:lpstr>SCADA-Physics Anomaly Correlation: Summary/Roadmap</vt:lpstr>
      <vt:lpstr>SCADA-Physics Anomaly Correlation: Example Deployment</vt:lpstr>
      <vt:lpstr>SCADA-Physics Anomaly Correlation</vt:lpstr>
      <vt:lpstr>SCADA Operation in ScadaBR</vt:lpstr>
      <vt:lpstr>Analysis of SCADA Host Execution</vt:lpstr>
      <vt:lpstr>Analysis of SCADA Host Execution</vt:lpstr>
      <vt:lpstr>Statistical Analysis of SCADA Physical-bound API Calls</vt:lpstr>
      <vt:lpstr>Inducing SCADA Events</vt:lpstr>
      <vt:lpstr>Physics Analysis</vt:lpstr>
      <vt:lpstr>Physics Analysis (Cont’d)</vt:lpstr>
      <vt:lpstr>Transformer-Based Autoencoder</vt:lpstr>
      <vt:lpstr>Physical Experiments Emulated in FactoryIO</vt:lpstr>
      <vt:lpstr>SCADA Attack Injection STUXNET-type Infection of ScadaBR</vt:lpstr>
      <vt:lpstr>Preliminary Results Inertia-Informed sequence sizes</vt:lpstr>
      <vt:lpstr>Preliminary Results Anomaly Correlation</vt:lpstr>
      <vt:lpstr>Thank you   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3</cp:revision>
  <cp:lastPrinted>2022-09-13T18:30:18Z</cp:lastPrinted>
  <dcterms:created xsi:type="dcterms:W3CDTF">2015-03-03T03:25:57Z</dcterms:created>
  <dcterms:modified xsi:type="dcterms:W3CDTF">2023-02-15T17:00:55Z</dcterms:modified>
</cp:coreProperties>
</file>